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Barlow" panose="00000500000000000000" pitchFamily="2" charset="0"/>
      <p:regular r:id="rId26"/>
    </p:embeddedFont>
    <p:embeddedFont>
      <p:font typeface="Barlow Bold" panose="00000800000000000000" charset="0"/>
      <p:regular r:id="rId27"/>
    </p:embeddedFont>
    <p:embeddedFont>
      <p:font typeface="Barlow Medium" panose="00000600000000000000" pitchFamily="2" charset="0"/>
      <p:regular r:id="rId28"/>
    </p:embeddedFont>
    <p:embeddedFont>
      <p:font typeface="Barlow Semi-Bold" panose="020B0604020202020204" charset="0"/>
      <p:regular r:id="rId29"/>
    </p:embeddedFont>
    <p:embeddedFont>
      <p:font typeface="Canva Sans Bold" panose="020B0604020202020204" charset="0"/>
      <p:regular r:id="rId30"/>
    </p:embeddedFont>
    <p:embeddedFont>
      <p:font typeface="Heebo Bold" panose="020B0604020202020204" charset="-79"/>
      <p:regular r:id="rId31"/>
    </p:embeddedFont>
    <p:embeddedFont>
      <p:font typeface="Helios Extended Bold" panose="020B0604020202020204" charset="0"/>
      <p:regular r:id="rId32"/>
    </p:embeddedFont>
    <p:embeddedFont>
      <p:font typeface="Object Sans Bold" panose="020B0604020202020204" charset="0"/>
      <p:regular r:id="rId33"/>
    </p:embeddedFont>
    <p:embeddedFont>
      <p:font typeface="Object Sans Heavy" panose="020B0604020202020204" charset="0"/>
      <p:regular r:id="rId34"/>
    </p:embeddedFont>
    <p:embeddedFont>
      <p:font typeface="Object Sans Ultra-Bold" panose="020B0604020202020204" charset="0"/>
      <p:regular r:id="rId35"/>
    </p:embeddedFont>
    <p:embeddedFont>
      <p:font typeface="Oswald Bold" panose="020B0604020202020204" charset="0"/>
      <p:regular r:id="rId36"/>
    </p:embeddedFont>
    <p:embeddedFont>
      <p:font typeface="Poppins" panose="00000500000000000000" pitchFamily="2" charset="0"/>
      <p:regular r:id="rId37"/>
    </p:embeddedFont>
    <p:embeddedFont>
      <p:font typeface="Poppins Bold" panose="00000800000000000000" charset="0"/>
      <p:regular r:id="rId38"/>
    </p:embeddedFont>
    <p:embeddedFont>
      <p:font typeface="Poppins Heavy" panose="020B0604020202020204" charset="0"/>
      <p:regular r:id="rId39"/>
    </p:embeddedFont>
    <p:embeddedFont>
      <p:font typeface="Poppins Ultra-Bold" panose="020B0604020202020204" charset="0"/>
      <p:regular r:id="rId40"/>
    </p:embeddedFont>
    <p:embeddedFont>
      <p:font typeface="Quicksand Medium" panose="020B0604020202020204" charset="0"/>
      <p:regular r:id="rId41"/>
    </p:embeddedFont>
    <p:embeddedFont>
      <p:font typeface="Raleway" pitchFamily="2"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96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svg"/><Relationship Id="rId7" Type="http://schemas.openxmlformats.org/officeDocument/2006/relationships/image" Target="../media/image45.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45.svg"/></Relationships>
</file>

<file path=ppt/slides/_rels/slide1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sv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sv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png"/><Relationship Id="rId9"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20" y="1326335"/>
            <a:ext cx="18288000" cy="19050"/>
          </a:xfrm>
          <a:prstGeom prst="line">
            <a:avLst/>
          </a:prstGeom>
          <a:ln w="38100" cap="flat">
            <a:solidFill>
              <a:srgbClr val="202020"/>
            </a:solidFill>
            <a:prstDash val="solid"/>
            <a:headEnd type="none" w="sm" len="sm"/>
            <a:tailEnd type="none" w="sm" len="sm"/>
          </a:ln>
        </p:spPr>
        <p:txBody>
          <a:bodyPr/>
          <a:lstStyle/>
          <a:p>
            <a:endParaRPr lang="it-IT"/>
          </a:p>
        </p:txBody>
      </p:sp>
      <p:grpSp>
        <p:nvGrpSpPr>
          <p:cNvPr id="3" name="Group 3"/>
          <p:cNvGrpSpPr/>
          <p:nvPr/>
        </p:nvGrpSpPr>
        <p:grpSpPr>
          <a:xfrm>
            <a:off x="0" y="6473539"/>
            <a:ext cx="18288000" cy="3813461"/>
            <a:chOff x="0" y="0"/>
            <a:chExt cx="24384000" cy="5084615"/>
          </a:xfrm>
        </p:grpSpPr>
        <p:pic>
          <p:nvPicPr>
            <p:cNvPr id="4" name="Picture 4"/>
            <p:cNvPicPr>
              <a:picLocks noChangeAspect="1"/>
            </p:cNvPicPr>
            <p:nvPr/>
          </p:nvPicPr>
          <p:blipFill>
            <a:blip r:embed="rId2"/>
            <a:srcRect t="31585" b="31585"/>
            <a:stretch>
              <a:fillRect/>
            </a:stretch>
          </p:blipFill>
          <p:spPr>
            <a:xfrm>
              <a:off x="0" y="0"/>
              <a:ext cx="24384000" cy="5084615"/>
            </a:xfrm>
            <a:prstGeom prst="rect">
              <a:avLst/>
            </a:prstGeom>
          </p:spPr>
        </p:pic>
      </p:grpSp>
      <p:sp>
        <p:nvSpPr>
          <p:cNvPr id="5" name="Freeform 5"/>
          <p:cNvSpPr/>
          <p:nvPr/>
        </p:nvSpPr>
        <p:spPr>
          <a:xfrm>
            <a:off x="13519414" y="4375206"/>
            <a:ext cx="3739886" cy="3739886"/>
          </a:xfrm>
          <a:custGeom>
            <a:avLst/>
            <a:gdLst/>
            <a:ahLst/>
            <a:cxnLst/>
            <a:rect l="l" t="t" r="r" b="b"/>
            <a:pathLst>
              <a:path w="3739886" h="3739886">
                <a:moveTo>
                  <a:pt x="0" y="0"/>
                </a:moveTo>
                <a:lnTo>
                  <a:pt x="3739886" y="0"/>
                </a:lnTo>
                <a:lnTo>
                  <a:pt x="3739886" y="3739886"/>
                </a:lnTo>
                <a:lnTo>
                  <a:pt x="0" y="37398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6" name="Freeform 6"/>
          <p:cNvSpPr/>
          <p:nvPr/>
        </p:nvSpPr>
        <p:spPr>
          <a:xfrm>
            <a:off x="13825952" y="4494476"/>
            <a:ext cx="3126810" cy="3126810"/>
          </a:xfrm>
          <a:custGeom>
            <a:avLst/>
            <a:gdLst/>
            <a:ahLst/>
            <a:cxnLst/>
            <a:rect l="l" t="t" r="r" b="b"/>
            <a:pathLst>
              <a:path w="3126810" h="3126810">
                <a:moveTo>
                  <a:pt x="0" y="0"/>
                </a:moveTo>
                <a:lnTo>
                  <a:pt x="3126810" y="0"/>
                </a:lnTo>
                <a:lnTo>
                  <a:pt x="3126810" y="3126810"/>
                </a:lnTo>
                <a:lnTo>
                  <a:pt x="0" y="31268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7" name="Freeform 7"/>
          <p:cNvSpPr/>
          <p:nvPr/>
        </p:nvSpPr>
        <p:spPr>
          <a:xfrm>
            <a:off x="14290245" y="4937767"/>
            <a:ext cx="2198224" cy="2240228"/>
          </a:xfrm>
          <a:custGeom>
            <a:avLst/>
            <a:gdLst/>
            <a:ahLst/>
            <a:cxnLst/>
            <a:rect l="l" t="t" r="r" b="b"/>
            <a:pathLst>
              <a:path w="2198224" h="2240228">
                <a:moveTo>
                  <a:pt x="0" y="0"/>
                </a:moveTo>
                <a:lnTo>
                  <a:pt x="2198224" y="0"/>
                </a:lnTo>
                <a:lnTo>
                  <a:pt x="2198224" y="2240228"/>
                </a:lnTo>
                <a:lnTo>
                  <a:pt x="0" y="22402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8" name="TextBox 8"/>
          <p:cNvSpPr txBox="1"/>
          <p:nvPr/>
        </p:nvSpPr>
        <p:spPr>
          <a:xfrm>
            <a:off x="1028700" y="2085081"/>
            <a:ext cx="15661645" cy="2199640"/>
          </a:xfrm>
          <a:prstGeom prst="rect">
            <a:avLst/>
          </a:prstGeom>
        </p:spPr>
        <p:txBody>
          <a:bodyPr lIns="0" tIns="0" rIns="0" bIns="0" rtlCol="0" anchor="t">
            <a:spAutoFit/>
          </a:bodyPr>
          <a:lstStyle/>
          <a:p>
            <a:pPr algn="l">
              <a:lnSpc>
                <a:spcPts val="4279"/>
              </a:lnSpc>
            </a:pPr>
            <a:r>
              <a:rPr lang="en-US" sz="3999">
                <a:solidFill>
                  <a:srgbClr val="202020"/>
                </a:solidFill>
                <a:latin typeface="Object Sans Heavy"/>
              </a:rPr>
              <a:t>SFRUTTARE LA KEYSTROKES DYNAMICS PER LA PROFILAZIONE DELL’UTENTE: LINGUA PARLATA, PROVENIENZA GEOGRAFICA E CORSO DI SCRITTURA </a:t>
            </a:r>
          </a:p>
          <a:p>
            <a:pPr algn="l">
              <a:lnSpc>
                <a:spcPts val="4279"/>
              </a:lnSpc>
            </a:pPr>
            <a:endParaRPr lang="en-US" sz="3999">
              <a:solidFill>
                <a:srgbClr val="202020"/>
              </a:solidFill>
              <a:latin typeface="Object Sans Heavy"/>
            </a:endParaRPr>
          </a:p>
        </p:txBody>
      </p:sp>
      <p:sp>
        <p:nvSpPr>
          <p:cNvPr id="9" name="TextBox 9"/>
          <p:cNvSpPr txBox="1"/>
          <p:nvPr/>
        </p:nvSpPr>
        <p:spPr>
          <a:xfrm>
            <a:off x="1028700" y="3774817"/>
            <a:ext cx="9774199" cy="509904"/>
          </a:xfrm>
          <a:prstGeom prst="rect">
            <a:avLst/>
          </a:prstGeom>
        </p:spPr>
        <p:txBody>
          <a:bodyPr lIns="0" tIns="0" rIns="0" bIns="0" rtlCol="0" anchor="t">
            <a:spAutoFit/>
          </a:bodyPr>
          <a:lstStyle/>
          <a:p>
            <a:pPr algn="just">
              <a:lnSpc>
                <a:spcPts val="3920"/>
              </a:lnSpc>
            </a:pPr>
            <a:r>
              <a:rPr lang="en-US" sz="2800">
                <a:solidFill>
                  <a:srgbClr val="A97658"/>
                </a:solidFill>
                <a:latin typeface="Poppins Heavy"/>
              </a:rPr>
              <a:t>Gennaro Capaldo, Carmela Pia Senatore</a:t>
            </a:r>
          </a:p>
        </p:txBody>
      </p:sp>
      <p:sp>
        <p:nvSpPr>
          <p:cNvPr id="10" name="TextBox 10"/>
          <p:cNvSpPr txBox="1"/>
          <p:nvPr/>
        </p:nvSpPr>
        <p:spPr>
          <a:xfrm>
            <a:off x="1028700" y="453210"/>
            <a:ext cx="5371434" cy="368300"/>
          </a:xfrm>
          <a:prstGeom prst="rect">
            <a:avLst/>
          </a:prstGeom>
        </p:spPr>
        <p:txBody>
          <a:bodyPr lIns="0" tIns="0" rIns="0" bIns="0" rtlCol="0" anchor="t">
            <a:spAutoFit/>
          </a:bodyPr>
          <a:lstStyle/>
          <a:p>
            <a:pPr algn="l">
              <a:lnSpc>
                <a:spcPts val="2800"/>
              </a:lnSpc>
            </a:pPr>
            <a:r>
              <a:rPr lang="en-US" sz="2000">
                <a:solidFill>
                  <a:srgbClr val="202020"/>
                </a:solidFill>
                <a:latin typeface="Poppins"/>
              </a:rPr>
              <a:t>Università degli Studi di Salerno | 2024</a:t>
            </a:r>
          </a:p>
        </p:txBody>
      </p:sp>
      <p:sp>
        <p:nvSpPr>
          <p:cNvPr id="11" name="TextBox 11"/>
          <p:cNvSpPr txBox="1"/>
          <p:nvPr/>
        </p:nvSpPr>
        <p:spPr>
          <a:xfrm>
            <a:off x="1028700" y="4647247"/>
            <a:ext cx="10742867" cy="936860"/>
          </a:xfrm>
          <a:prstGeom prst="rect">
            <a:avLst/>
          </a:prstGeom>
        </p:spPr>
        <p:txBody>
          <a:bodyPr lIns="0" tIns="0" rIns="0" bIns="0" rtlCol="0" anchor="t">
            <a:spAutoFit/>
          </a:bodyPr>
          <a:lstStyle/>
          <a:p>
            <a:pPr algn="l">
              <a:lnSpc>
                <a:spcPts val="2520"/>
              </a:lnSpc>
              <a:spcBef>
                <a:spcPct val="0"/>
              </a:spcBef>
            </a:pPr>
            <a:r>
              <a:rPr lang="en-US" dirty="0">
                <a:solidFill>
                  <a:srgbClr val="202020"/>
                </a:solidFill>
                <a:latin typeface="Raleway"/>
              </a:rPr>
              <a:t>La </a:t>
            </a:r>
            <a:r>
              <a:rPr lang="en-US" dirty="0" err="1">
                <a:solidFill>
                  <a:srgbClr val="202020"/>
                </a:solidFill>
                <a:latin typeface="Raleway"/>
              </a:rPr>
              <a:t>presentazione</a:t>
            </a:r>
            <a:r>
              <a:rPr lang="en-US" dirty="0">
                <a:solidFill>
                  <a:srgbClr val="202020"/>
                </a:solidFill>
                <a:latin typeface="Raleway"/>
              </a:rPr>
              <a:t> del </a:t>
            </a:r>
            <a:r>
              <a:rPr lang="en-US" dirty="0" err="1">
                <a:solidFill>
                  <a:srgbClr val="202020"/>
                </a:solidFill>
                <a:latin typeface="Raleway"/>
              </a:rPr>
              <a:t>seguente</a:t>
            </a:r>
            <a:r>
              <a:rPr lang="en-US" dirty="0">
                <a:solidFill>
                  <a:srgbClr val="202020"/>
                </a:solidFill>
                <a:latin typeface="Raleway"/>
              </a:rPr>
              <a:t> Progetto, per il Corso di </a:t>
            </a:r>
            <a:r>
              <a:rPr lang="en-US" dirty="0" err="1">
                <a:solidFill>
                  <a:srgbClr val="202020"/>
                </a:solidFill>
                <a:latin typeface="Raleway"/>
              </a:rPr>
              <a:t>Fondamenti</a:t>
            </a:r>
            <a:r>
              <a:rPr lang="en-US" dirty="0">
                <a:solidFill>
                  <a:srgbClr val="202020"/>
                </a:solidFill>
                <a:latin typeface="Raleway"/>
              </a:rPr>
              <a:t> di </a:t>
            </a:r>
            <a:r>
              <a:rPr lang="en-US" dirty="0" err="1">
                <a:solidFill>
                  <a:srgbClr val="202020"/>
                </a:solidFill>
                <a:latin typeface="Raleway"/>
              </a:rPr>
              <a:t>visione</a:t>
            </a:r>
            <a:r>
              <a:rPr lang="en-US" dirty="0">
                <a:solidFill>
                  <a:srgbClr val="202020"/>
                </a:solidFill>
                <a:latin typeface="Raleway"/>
              </a:rPr>
              <a:t> </a:t>
            </a:r>
            <a:r>
              <a:rPr lang="en-US" dirty="0" err="1">
                <a:solidFill>
                  <a:srgbClr val="202020"/>
                </a:solidFill>
                <a:latin typeface="Raleway"/>
              </a:rPr>
              <a:t>artificiale</a:t>
            </a:r>
            <a:r>
              <a:rPr lang="en-US" dirty="0">
                <a:solidFill>
                  <a:srgbClr val="202020"/>
                </a:solidFill>
                <a:latin typeface="Raleway"/>
              </a:rPr>
              <a:t> e </a:t>
            </a:r>
            <a:r>
              <a:rPr lang="en-US" dirty="0" err="1">
                <a:solidFill>
                  <a:srgbClr val="202020"/>
                </a:solidFill>
                <a:latin typeface="Raleway"/>
              </a:rPr>
              <a:t>biometria</a:t>
            </a:r>
            <a:r>
              <a:rPr lang="en-US" dirty="0">
                <a:solidFill>
                  <a:srgbClr val="202020"/>
                </a:solidFill>
                <a:latin typeface="Raleway"/>
              </a:rPr>
              <a:t>, </a:t>
            </a:r>
            <a:r>
              <a:rPr lang="en-US" dirty="0" err="1">
                <a:solidFill>
                  <a:srgbClr val="202020"/>
                </a:solidFill>
                <a:latin typeface="Raleway"/>
              </a:rPr>
              <a:t>nasce</a:t>
            </a:r>
            <a:r>
              <a:rPr lang="en-US" dirty="0">
                <a:solidFill>
                  <a:srgbClr val="202020"/>
                </a:solidFill>
                <a:latin typeface="Raleway"/>
              </a:rPr>
              <a:t> per </a:t>
            </a:r>
            <a:r>
              <a:rPr lang="en-US" dirty="0" err="1">
                <a:solidFill>
                  <a:srgbClr val="202020"/>
                </a:solidFill>
                <a:latin typeface="Raleway"/>
              </a:rPr>
              <a:t>utilizzare</a:t>
            </a:r>
            <a:r>
              <a:rPr lang="en-US" dirty="0">
                <a:solidFill>
                  <a:srgbClr val="202020"/>
                </a:solidFill>
                <a:latin typeface="Raleway"/>
              </a:rPr>
              <a:t> le </a:t>
            </a:r>
            <a:r>
              <a:rPr lang="en-US" dirty="0" err="1">
                <a:solidFill>
                  <a:srgbClr val="202020"/>
                </a:solidFill>
                <a:latin typeface="Raleway"/>
              </a:rPr>
              <a:t>dinamiche</a:t>
            </a:r>
            <a:r>
              <a:rPr lang="en-US" dirty="0">
                <a:solidFill>
                  <a:srgbClr val="202020"/>
                </a:solidFill>
                <a:latin typeface="Raleway"/>
              </a:rPr>
              <a:t> di </a:t>
            </a:r>
            <a:r>
              <a:rPr lang="en-US" dirty="0" err="1">
                <a:solidFill>
                  <a:srgbClr val="202020"/>
                </a:solidFill>
                <a:latin typeface="Raleway"/>
              </a:rPr>
              <a:t>tastiera</a:t>
            </a:r>
            <a:r>
              <a:rPr lang="en-US" dirty="0">
                <a:solidFill>
                  <a:srgbClr val="202020"/>
                </a:solidFill>
                <a:latin typeface="Raleway"/>
              </a:rPr>
              <a:t> legate </a:t>
            </a:r>
            <a:r>
              <a:rPr lang="en-US" dirty="0" err="1">
                <a:solidFill>
                  <a:srgbClr val="202020"/>
                </a:solidFill>
                <a:latin typeface="Raleway"/>
              </a:rPr>
              <a:t>agli</a:t>
            </a:r>
            <a:r>
              <a:rPr lang="en-US" dirty="0">
                <a:solidFill>
                  <a:srgbClr val="202020"/>
                </a:solidFill>
                <a:latin typeface="Raleway"/>
              </a:rPr>
              <a:t> </a:t>
            </a:r>
            <a:r>
              <a:rPr lang="en-US" dirty="0" err="1">
                <a:solidFill>
                  <a:srgbClr val="202020"/>
                </a:solidFill>
                <a:latin typeface="Raleway"/>
              </a:rPr>
              <a:t>utenti</a:t>
            </a:r>
            <a:r>
              <a:rPr lang="en-US" dirty="0">
                <a:solidFill>
                  <a:srgbClr val="202020"/>
                </a:solidFill>
                <a:latin typeface="Raleway"/>
              </a:rPr>
              <a:t> per </a:t>
            </a:r>
            <a:r>
              <a:rPr lang="en-US" dirty="0" err="1">
                <a:solidFill>
                  <a:srgbClr val="202020"/>
                </a:solidFill>
                <a:latin typeface="Raleway"/>
              </a:rPr>
              <a:t>discriminare</a:t>
            </a:r>
            <a:r>
              <a:rPr lang="en-US" dirty="0">
                <a:solidFill>
                  <a:srgbClr val="202020"/>
                </a:solidFill>
                <a:latin typeface="Raleway"/>
              </a:rPr>
              <a:t> </a:t>
            </a:r>
            <a:r>
              <a:rPr lang="en-US" dirty="0" err="1">
                <a:solidFill>
                  <a:srgbClr val="202020"/>
                </a:solidFill>
                <a:latin typeface="Raleway"/>
              </a:rPr>
              <a:t>tra</a:t>
            </a:r>
            <a:r>
              <a:rPr lang="en-US" dirty="0">
                <a:solidFill>
                  <a:srgbClr val="202020"/>
                </a:solidFill>
                <a:latin typeface="Raleway"/>
              </a:rPr>
              <a:t> I </a:t>
            </a:r>
            <a:r>
              <a:rPr lang="en-US" dirty="0" err="1">
                <a:solidFill>
                  <a:srgbClr val="202020"/>
                </a:solidFill>
                <a:latin typeface="Raleway"/>
              </a:rPr>
              <a:t>soggetti</a:t>
            </a:r>
            <a:r>
              <a:rPr lang="en-US" dirty="0">
                <a:solidFill>
                  <a:srgbClr val="202020"/>
                </a:solidFill>
                <a:latin typeface="Raleway"/>
              </a:rPr>
              <a:t> </a:t>
            </a:r>
            <a:r>
              <a:rPr lang="en-US" dirty="0" err="1">
                <a:solidFill>
                  <a:srgbClr val="202020"/>
                </a:solidFill>
                <a:latin typeface="Raleway"/>
              </a:rPr>
              <a:t>sulla</a:t>
            </a:r>
            <a:r>
              <a:rPr lang="en-US" dirty="0">
                <a:solidFill>
                  <a:srgbClr val="202020"/>
                </a:solidFill>
                <a:latin typeface="Raleway"/>
              </a:rPr>
              <a:t> base di </a:t>
            </a:r>
            <a:r>
              <a:rPr lang="en-US" dirty="0" err="1">
                <a:solidFill>
                  <a:srgbClr val="202020"/>
                </a:solidFill>
                <a:latin typeface="Raleway"/>
              </a:rPr>
              <a:t>caratteristiche</a:t>
            </a:r>
            <a:r>
              <a:rPr lang="en-US" dirty="0">
                <a:solidFill>
                  <a:srgbClr val="202020"/>
                </a:solidFill>
                <a:latin typeface="Raleway"/>
              </a:rPr>
              <a:t> </a:t>
            </a:r>
            <a:r>
              <a:rPr lang="en-US" dirty="0" err="1">
                <a:solidFill>
                  <a:srgbClr val="202020"/>
                </a:solidFill>
                <a:latin typeface="Raleway"/>
              </a:rPr>
              <a:t>demografiche</a:t>
            </a:r>
            <a:r>
              <a:rPr lang="en-US" dirty="0">
                <a:solidFill>
                  <a:srgbClr val="202020"/>
                </a:solidFill>
                <a:latin typeface="Raleway"/>
              </a:rPr>
              <a:t>. </a:t>
            </a:r>
            <a:endParaRPr lang="en-US" sz="1800" dirty="0">
              <a:solidFill>
                <a:srgbClr val="202020"/>
              </a:solidFill>
              <a:latin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685" y="-55807"/>
            <a:ext cx="798029" cy="10398613"/>
            <a:chOff x="0" y="0"/>
            <a:chExt cx="210180" cy="2738729"/>
          </a:xfrm>
        </p:grpSpPr>
        <p:sp>
          <p:nvSpPr>
            <p:cNvPr id="3" name="Freeform 3"/>
            <p:cNvSpPr/>
            <p:nvPr/>
          </p:nvSpPr>
          <p:spPr>
            <a:xfrm>
              <a:off x="0" y="0"/>
              <a:ext cx="210180" cy="2738729"/>
            </a:xfrm>
            <a:custGeom>
              <a:avLst/>
              <a:gdLst/>
              <a:ahLst/>
              <a:cxnLst/>
              <a:rect l="l" t="t" r="r" b="b"/>
              <a:pathLst>
                <a:path w="210180" h="2738729">
                  <a:moveTo>
                    <a:pt x="0" y="0"/>
                  </a:moveTo>
                  <a:lnTo>
                    <a:pt x="210180" y="0"/>
                  </a:lnTo>
                  <a:lnTo>
                    <a:pt x="210180" y="2738729"/>
                  </a:lnTo>
                  <a:lnTo>
                    <a:pt x="0" y="2738729"/>
                  </a:lnTo>
                  <a:close/>
                </a:path>
              </a:pathLst>
            </a:custGeom>
            <a:solidFill>
              <a:srgbClr val="624C3D"/>
            </a:solidFill>
          </p:spPr>
          <p:txBody>
            <a:bodyPr/>
            <a:lstStyle/>
            <a:p>
              <a:endParaRPr lang="it-IT"/>
            </a:p>
          </p:txBody>
        </p:sp>
        <p:sp>
          <p:nvSpPr>
            <p:cNvPr id="4" name="TextBox 4"/>
            <p:cNvSpPr txBox="1"/>
            <p:nvPr/>
          </p:nvSpPr>
          <p:spPr>
            <a:xfrm>
              <a:off x="0" y="-66675"/>
              <a:ext cx="210180" cy="280540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0" y="0"/>
            <a:ext cx="18288000" cy="769908"/>
            <a:chOff x="0" y="0"/>
            <a:chExt cx="4816593" cy="202774"/>
          </a:xfrm>
        </p:grpSpPr>
        <p:sp>
          <p:nvSpPr>
            <p:cNvPr id="6" name="Freeform 6"/>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7" name="TextBox 7"/>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8" name="Group 8"/>
          <p:cNvGrpSpPr/>
          <p:nvPr/>
        </p:nvGrpSpPr>
        <p:grpSpPr>
          <a:xfrm>
            <a:off x="2534105" y="-2097"/>
            <a:ext cx="3117064" cy="769908"/>
            <a:chOff x="0" y="0"/>
            <a:chExt cx="820955" cy="202774"/>
          </a:xfrm>
        </p:grpSpPr>
        <p:sp>
          <p:nvSpPr>
            <p:cNvPr id="9" name="Freeform 9"/>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10" name="TextBox 10"/>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655181" y="8340484"/>
            <a:ext cx="8020354" cy="8020354"/>
          </a:xfrm>
          <a:custGeom>
            <a:avLst/>
            <a:gdLst/>
            <a:ahLst/>
            <a:cxnLst/>
            <a:rect l="l" t="t" r="r" b="b"/>
            <a:pathLst>
              <a:path w="8020354" h="8020354">
                <a:moveTo>
                  <a:pt x="0" y="0"/>
                </a:moveTo>
                <a:lnTo>
                  <a:pt x="8020354" y="0"/>
                </a:lnTo>
                <a:lnTo>
                  <a:pt x="8020354" y="8020354"/>
                </a:lnTo>
                <a:lnTo>
                  <a:pt x="0" y="8020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12" name="Group 12"/>
          <p:cNvGrpSpPr/>
          <p:nvPr/>
        </p:nvGrpSpPr>
        <p:grpSpPr>
          <a:xfrm>
            <a:off x="8929777" y="7706248"/>
            <a:ext cx="1414461" cy="14144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9229415" y="7991475"/>
            <a:ext cx="900600" cy="898349"/>
          </a:xfrm>
          <a:custGeom>
            <a:avLst/>
            <a:gdLst/>
            <a:ahLst/>
            <a:cxnLst/>
            <a:rect l="l" t="t" r="r" b="b"/>
            <a:pathLst>
              <a:path w="900600" h="898349">
                <a:moveTo>
                  <a:pt x="0" y="0"/>
                </a:moveTo>
                <a:lnTo>
                  <a:pt x="900601" y="0"/>
                </a:lnTo>
                <a:lnTo>
                  <a:pt x="900601" y="898349"/>
                </a:lnTo>
                <a:lnTo>
                  <a:pt x="0" y="898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16" name="Group 16"/>
          <p:cNvGrpSpPr/>
          <p:nvPr/>
        </p:nvGrpSpPr>
        <p:grpSpPr>
          <a:xfrm>
            <a:off x="7378974" y="2974528"/>
            <a:ext cx="4572767" cy="728628"/>
            <a:chOff x="0" y="0"/>
            <a:chExt cx="1204350" cy="191902"/>
          </a:xfrm>
        </p:grpSpPr>
        <p:sp>
          <p:nvSpPr>
            <p:cNvPr id="17" name="Freeform 17"/>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18" name="TextBox 18"/>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806253" y="2974528"/>
            <a:ext cx="4572767" cy="728628"/>
            <a:chOff x="0" y="0"/>
            <a:chExt cx="1204350" cy="191902"/>
          </a:xfrm>
        </p:grpSpPr>
        <p:sp>
          <p:nvSpPr>
            <p:cNvPr id="20" name="Freeform 20"/>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21" name="TextBox 21"/>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305951" y="8869517"/>
            <a:ext cx="1414461" cy="141446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6621990" y="9081568"/>
            <a:ext cx="782383" cy="990358"/>
          </a:xfrm>
          <a:custGeom>
            <a:avLst/>
            <a:gdLst/>
            <a:ahLst/>
            <a:cxnLst/>
            <a:rect l="l" t="t" r="r" b="b"/>
            <a:pathLst>
              <a:path w="782383" h="990358">
                <a:moveTo>
                  <a:pt x="0" y="0"/>
                </a:moveTo>
                <a:lnTo>
                  <a:pt x="782383" y="0"/>
                </a:lnTo>
                <a:lnTo>
                  <a:pt x="782383" y="990359"/>
                </a:lnTo>
                <a:lnTo>
                  <a:pt x="0" y="9903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26" name="TextBox 26"/>
          <p:cNvSpPr txBox="1"/>
          <p:nvPr/>
        </p:nvSpPr>
        <p:spPr>
          <a:xfrm>
            <a:off x="4393213" y="1176810"/>
            <a:ext cx="9886192" cy="1207168"/>
          </a:xfrm>
          <a:prstGeom prst="rect">
            <a:avLst/>
          </a:prstGeom>
        </p:spPr>
        <p:txBody>
          <a:bodyPr lIns="0" tIns="0" rIns="0" bIns="0" rtlCol="0" anchor="t">
            <a:spAutoFit/>
          </a:bodyPr>
          <a:lstStyle/>
          <a:p>
            <a:pPr algn="l">
              <a:lnSpc>
                <a:spcPts val="9100"/>
              </a:lnSpc>
            </a:pPr>
            <a:r>
              <a:rPr lang="en-US" sz="8505">
                <a:solidFill>
                  <a:srgbClr val="202020"/>
                </a:solidFill>
                <a:latin typeface="Object Sans Heavy"/>
              </a:rPr>
              <a:t>METODOLOGIA</a:t>
            </a:r>
          </a:p>
        </p:txBody>
      </p:sp>
      <p:sp>
        <p:nvSpPr>
          <p:cNvPr id="27" name="TextBox 27"/>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8" name="TextBox 28"/>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9" name="TextBox 29"/>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30" name="TextBox 30"/>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31" name="TextBox 31"/>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2" name="TextBox 32"/>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33" name="TextBox 33"/>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34" name="TextBox 34"/>
          <p:cNvSpPr txBox="1"/>
          <p:nvPr/>
        </p:nvSpPr>
        <p:spPr>
          <a:xfrm>
            <a:off x="7435349" y="3042540"/>
            <a:ext cx="4516392"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FEATURES EXTRACTION</a:t>
            </a:r>
          </a:p>
        </p:txBody>
      </p:sp>
      <p:sp>
        <p:nvSpPr>
          <p:cNvPr id="35" name="TextBox 35"/>
          <p:cNvSpPr txBox="1"/>
          <p:nvPr/>
        </p:nvSpPr>
        <p:spPr>
          <a:xfrm>
            <a:off x="2204037" y="3045129"/>
            <a:ext cx="4101914"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DATA COLLECTION</a:t>
            </a:r>
          </a:p>
        </p:txBody>
      </p:sp>
      <p:sp>
        <p:nvSpPr>
          <p:cNvPr id="36" name="TextBox 36"/>
          <p:cNvSpPr txBox="1"/>
          <p:nvPr/>
        </p:nvSpPr>
        <p:spPr>
          <a:xfrm>
            <a:off x="1806253" y="3701448"/>
            <a:ext cx="4499697" cy="2375712"/>
          </a:xfrm>
          <a:prstGeom prst="rect">
            <a:avLst/>
          </a:prstGeom>
        </p:spPr>
        <p:txBody>
          <a:bodyPr lIns="0" tIns="0" rIns="0" bIns="0" rtlCol="0" anchor="t">
            <a:spAutoFit/>
          </a:bodyPr>
          <a:lstStyle/>
          <a:p>
            <a:pPr algn="just">
              <a:lnSpc>
                <a:spcPts val="2381"/>
              </a:lnSpc>
            </a:pPr>
            <a:r>
              <a:rPr lang="en-US" sz="1700">
                <a:solidFill>
                  <a:srgbClr val="202020"/>
                </a:solidFill>
                <a:latin typeface="Poppins"/>
              </a:rPr>
              <a:t>Nella prima fase, il dataset utilizzato e la procedura di data collection, richiede l’installazione di keylogger sui computer dei partecipanti, i quali eseguendo dei task producono dei file utili all’analisi. In ciascun file sono registrate le azioni svolte sulla tastiera.</a:t>
            </a:r>
          </a:p>
          <a:p>
            <a:pPr algn="just">
              <a:lnSpc>
                <a:spcPts val="2381"/>
              </a:lnSpc>
            </a:pPr>
            <a:endParaRPr lang="en-US" sz="1700">
              <a:solidFill>
                <a:srgbClr val="202020"/>
              </a:solidFill>
              <a:latin typeface="Poppins"/>
            </a:endParaRPr>
          </a:p>
        </p:txBody>
      </p:sp>
      <p:sp>
        <p:nvSpPr>
          <p:cNvPr id="37" name="TextBox 37"/>
          <p:cNvSpPr txBox="1"/>
          <p:nvPr/>
        </p:nvSpPr>
        <p:spPr>
          <a:xfrm>
            <a:off x="7387159" y="3701448"/>
            <a:ext cx="4499697" cy="2375712"/>
          </a:xfrm>
          <a:prstGeom prst="rect">
            <a:avLst/>
          </a:prstGeom>
        </p:spPr>
        <p:txBody>
          <a:bodyPr lIns="0" tIns="0" rIns="0" bIns="0" rtlCol="0" anchor="t">
            <a:spAutoFit/>
          </a:bodyPr>
          <a:lstStyle/>
          <a:p>
            <a:pPr marL="0" lvl="0" indent="0" algn="just">
              <a:lnSpc>
                <a:spcPts val="2381"/>
              </a:lnSpc>
              <a:spcBef>
                <a:spcPct val="0"/>
              </a:spcBef>
            </a:pPr>
            <a:r>
              <a:rPr lang="en-US" sz="1700" u="none" strike="noStrike">
                <a:solidFill>
                  <a:srgbClr val="202020"/>
                </a:solidFill>
                <a:latin typeface="Poppins"/>
              </a:rPr>
              <a:t>Nella seconda fase di la features extraction, partendo dai dati di ciascun partecipante, è possibile estrarre delle caratteristiche utili all’implementazione dei modelli di machine learning. Le informazioni di ciascun partecipante vengono aggregate rispetto alle informazioni demografiche. </a:t>
            </a:r>
          </a:p>
        </p:txBody>
      </p:sp>
      <p:grpSp>
        <p:nvGrpSpPr>
          <p:cNvPr id="38" name="Group 19">
            <a:extLst>
              <a:ext uri="{FF2B5EF4-FFF2-40B4-BE49-F238E27FC236}">
                <a16:creationId xmlns:a16="http://schemas.microsoft.com/office/drawing/2014/main" id="{D98B1AA1-A613-A61E-B027-0BDA0C2C37B1}"/>
              </a:ext>
            </a:extLst>
          </p:cNvPr>
          <p:cNvGrpSpPr/>
          <p:nvPr/>
        </p:nvGrpSpPr>
        <p:grpSpPr>
          <a:xfrm>
            <a:off x="-6471238" y="2832025"/>
            <a:ext cx="4572767" cy="728628"/>
            <a:chOff x="0" y="0"/>
            <a:chExt cx="1204350" cy="191902"/>
          </a:xfrm>
        </p:grpSpPr>
        <p:sp>
          <p:nvSpPr>
            <p:cNvPr id="39" name="Freeform 20">
              <a:extLst>
                <a:ext uri="{FF2B5EF4-FFF2-40B4-BE49-F238E27FC236}">
                  <a16:creationId xmlns:a16="http://schemas.microsoft.com/office/drawing/2014/main" id="{F100F5F9-8316-3525-8C06-F64A1DF65E89}"/>
                </a:ext>
              </a:extLst>
            </p:cNvPr>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40" name="TextBox 21">
              <a:extLst>
                <a:ext uri="{FF2B5EF4-FFF2-40B4-BE49-F238E27FC236}">
                  <a16:creationId xmlns:a16="http://schemas.microsoft.com/office/drawing/2014/main" id="{5B5C60D8-1C13-8E5A-7FD2-48C3FB8E9F9D}"/>
                </a:ext>
              </a:extLst>
            </p:cNvPr>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sp>
        <p:nvSpPr>
          <p:cNvPr id="41" name="TextBox 42">
            <a:extLst>
              <a:ext uri="{FF2B5EF4-FFF2-40B4-BE49-F238E27FC236}">
                <a16:creationId xmlns:a16="http://schemas.microsoft.com/office/drawing/2014/main" id="{9999DF60-0FE0-F39D-BB0C-F0FB3F2BA96F}"/>
              </a:ext>
            </a:extLst>
          </p:cNvPr>
          <p:cNvSpPr txBox="1"/>
          <p:nvPr/>
        </p:nvSpPr>
        <p:spPr>
          <a:xfrm>
            <a:off x="-6073455" y="2902626"/>
            <a:ext cx="4101914"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MODEL FITTING</a:t>
            </a:r>
          </a:p>
        </p:txBody>
      </p:sp>
      <p:sp>
        <p:nvSpPr>
          <p:cNvPr id="42" name="TextBox 46">
            <a:extLst>
              <a:ext uri="{FF2B5EF4-FFF2-40B4-BE49-F238E27FC236}">
                <a16:creationId xmlns:a16="http://schemas.microsoft.com/office/drawing/2014/main" id="{F7664CEB-F562-CD0D-1949-C14687379166}"/>
              </a:ext>
            </a:extLst>
          </p:cNvPr>
          <p:cNvSpPr txBox="1"/>
          <p:nvPr/>
        </p:nvSpPr>
        <p:spPr>
          <a:xfrm>
            <a:off x="-6440653" y="3558945"/>
            <a:ext cx="4469112" cy="899608"/>
          </a:xfrm>
          <a:prstGeom prst="rect">
            <a:avLst/>
          </a:prstGeom>
        </p:spPr>
        <p:txBody>
          <a:bodyPr lIns="0" tIns="0" rIns="0" bIns="0" rtlCol="0" anchor="t">
            <a:spAutoFit/>
          </a:bodyPr>
          <a:lstStyle/>
          <a:p>
            <a:pPr marL="0" lvl="0" indent="0" algn="just">
              <a:lnSpc>
                <a:spcPts val="2381"/>
              </a:lnSpc>
              <a:spcBef>
                <a:spcPct val="0"/>
              </a:spcBef>
            </a:pPr>
            <a:r>
              <a:rPr lang="en-US" sz="1700" u="none" strike="noStrike">
                <a:solidFill>
                  <a:srgbClr val="202020"/>
                </a:solidFill>
                <a:latin typeface="Poppins"/>
              </a:rPr>
              <a:t>Infine, nella terza fase, viene presentata l'estrazione dei migliori risultati dopo l'utilizzo di modelli di machine learning.</a:t>
            </a:r>
          </a:p>
        </p:txBody>
      </p:sp>
      <p:sp>
        <p:nvSpPr>
          <p:cNvPr id="43" name="Freeform 30">
            <a:extLst>
              <a:ext uri="{FF2B5EF4-FFF2-40B4-BE49-F238E27FC236}">
                <a16:creationId xmlns:a16="http://schemas.microsoft.com/office/drawing/2014/main" id="{30E2C88A-C81B-FFEC-DBD2-984F73E09CCF}"/>
              </a:ext>
            </a:extLst>
          </p:cNvPr>
          <p:cNvSpPr/>
          <p:nvPr/>
        </p:nvSpPr>
        <p:spPr>
          <a:xfrm>
            <a:off x="5153488" y="11840071"/>
            <a:ext cx="1414461" cy="141446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44" name="Freeform 15">
            <a:extLst>
              <a:ext uri="{FF2B5EF4-FFF2-40B4-BE49-F238E27FC236}">
                <a16:creationId xmlns:a16="http://schemas.microsoft.com/office/drawing/2014/main" id="{788B8219-88CD-0B05-FADC-0E7B36EEB0E0}"/>
              </a:ext>
            </a:extLst>
          </p:cNvPr>
          <p:cNvSpPr/>
          <p:nvPr/>
        </p:nvSpPr>
        <p:spPr>
          <a:xfrm>
            <a:off x="5405350" y="12098126"/>
            <a:ext cx="900600" cy="898349"/>
          </a:xfrm>
          <a:custGeom>
            <a:avLst/>
            <a:gdLst/>
            <a:ahLst/>
            <a:cxnLst/>
            <a:rect l="l" t="t" r="r" b="b"/>
            <a:pathLst>
              <a:path w="900600" h="898349">
                <a:moveTo>
                  <a:pt x="0" y="0"/>
                </a:moveTo>
                <a:lnTo>
                  <a:pt x="900601" y="0"/>
                </a:lnTo>
                <a:lnTo>
                  <a:pt x="900601" y="898349"/>
                </a:lnTo>
                <a:lnTo>
                  <a:pt x="0" y="898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685" y="-55807"/>
            <a:ext cx="798029" cy="10398613"/>
            <a:chOff x="0" y="0"/>
            <a:chExt cx="210180" cy="2738729"/>
          </a:xfrm>
        </p:grpSpPr>
        <p:sp>
          <p:nvSpPr>
            <p:cNvPr id="3" name="Freeform 3"/>
            <p:cNvSpPr/>
            <p:nvPr/>
          </p:nvSpPr>
          <p:spPr>
            <a:xfrm>
              <a:off x="0" y="0"/>
              <a:ext cx="210180" cy="2738729"/>
            </a:xfrm>
            <a:custGeom>
              <a:avLst/>
              <a:gdLst/>
              <a:ahLst/>
              <a:cxnLst/>
              <a:rect l="l" t="t" r="r" b="b"/>
              <a:pathLst>
                <a:path w="210180" h="2738729">
                  <a:moveTo>
                    <a:pt x="0" y="0"/>
                  </a:moveTo>
                  <a:lnTo>
                    <a:pt x="210180" y="0"/>
                  </a:lnTo>
                  <a:lnTo>
                    <a:pt x="210180" y="2738729"/>
                  </a:lnTo>
                  <a:lnTo>
                    <a:pt x="0" y="2738729"/>
                  </a:lnTo>
                  <a:close/>
                </a:path>
              </a:pathLst>
            </a:custGeom>
            <a:solidFill>
              <a:srgbClr val="624C3D"/>
            </a:solidFill>
          </p:spPr>
          <p:txBody>
            <a:bodyPr/>
            <a:lstStyle/>
            <a:p>
              <a:endParaRPr lang="it-IT"/>
            </a:p>
          </p:txBody>
        </p:sp>
        <p:sp>
          <p:nvSpPr>
            <p:cNvPr id="4" name="TextBox 4"/>
            <p:cNvSpPr txBox="1"/>
            <p:nvPr/>
          </p:nvSpPr>
          <p:spPr>
            <a:xfrm>
              <a:off x="0" y="-66675"/>
              <a:ext cx="210180" cy="280540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0" y="0"/>
            <a:ext cx="18288000" cy="769908"/>
            <a:chOff x="0" y="0"/>
            <a:chExt cx="4816593" cy="202774"/>
          </a:xfrm>
        </p:grpSpPr>
        <p:sp>
          <p:nvSpPr>
            <p:cNvPr id="6" name="Freeform 6"/>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7" name="TextBox 7"/>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8" name="Group 8"/>
          <p:cNvGrpSpPr/>
          <p:nvPr/>
        </p:nvGrpSpPr>
        <p:grpSpPr>
          <a:xfrm>
            <a:off x="2534105" y="-2097"/>
            <a:ext cx="3117064" cy="769908"/>
            <a:chOff x="0" y="0"/>
            <a:chExt cx="820955" cy="202774"/>
          </a:xfrm>
        </p:grpSpPr>
        <p:sp>
          <p:nvSpPr>
            <p:cNvPr id="9" name="Freeform 9"/>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10" name="TextBox 10"/>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655181" y="8340484"/>
            <a:ext cx="8020354" cy="8020354"/>
          </a:xfrm>
          <a:custGeom>
            <a:avLst/>
            <a:gdLst/>
            <a:ahLst/>
            <a:cxnLst/>
            <a:rect l="l" t="t" r="r" b="b"/>
            <a:pathLst>
              <a:path w="8020354" h="8020354">
                <a:moveTo>
                  <a:pt x="0" y="0"/>
                </a:moveTo>
                <a:lnTo>
                  <a:pt x="8020354" y="0"/>
                </a:lnTo>
                <a:lnTo>
                  <a:pt x="8020354" y="8020354"/>
                </a:lnTo>
                <a:lnTo>
                  <a:pt x="0" y="8020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12" name="Group 12"/>
          <p:cNvGrpSpPr/>
          <p:nvPr/>
        </p:nvGrpSpPr>
        <p:grpSpPr>
          <a:xfrm>
            <a:off x="11643386" y="8872539"/>
            <a:ext cx="1414461" cy="14144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7378974" y="2974528"/>
            <a:ext cx="4572767" cy="728628"/>
            <a:chOff x="0" y="0"/>
            <a:chExt cx="1204350" cy="191902"/>
          </a:xfrm>
        </p:grpSpPr>
        <p:sp>
          <p:nvSpPr>
            <p:cNvPr id="17" name="Freeform 17"/>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18" name="TextBox 18"/>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2843625" y="2974528"/>
            <a:ext cx="4572767" cy="728628"/>
            <a:chOff x="0" y="0"/>
            <a:chExt cx="1204350" cy="191902"/>
          </a:xfrm>
        </p:grpSpPr>
        <p:sp>
          <p:nvSpPr>
            <p:cNvPr id="20" name="Freeform 20"/>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21" name="TextBox 21"/>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806253" y="2974528"/>
            <a:ext cx="4572767" cy="728628"/>
            <a:chOff x="0" y="0"/>
            <a:chExt cx="1204350" cy="191902"/>
          </a:xfrm>
        </p:grpSpPr>
        <p:sp>
          <p:nvSpPr>
            <p:cNvPr id="23" name="Freeform 23"/>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24" name="TextBox 24"/>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8850598" y="7633254"/>
            <a:ext cx="1414461" cy="141446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8" name="Freeform 28"/>
          <p:cNvSpPr/>
          <p:nvPr/>
        </p:nvSpPr>
        <p:spPr>
          <a:xfrm>
            <a:off x="9166637" y="7845305"/>
            <a:ext cx="782383" cy="990358"/>
          </a:xfrm>
          <a:custGeom>
            <a:avLst/>
            <a:gdLst/>
            <a:ahLst/>
            <a:cxnLst/>
            <a:rect l="l" t="t" r="r" b="b"/>
            <a:pathLst>
              <a:path w="782383" h="990358">
                <a:moveTo>
                  <a:pt x="0" y="0"/>
                </a:moveTo>
                <a:lnTo>
                  <a:pt x="782383" y="0"/>
                </a:lnTo>
                <a:lnTo>
                  <a:pt x="782383" y="990359"/>
                </a:lnTo>
                <a:lnTo>
                  <a:pt x="0" y="990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29" name="Group 29"/>
          <p:cNvGrpSpPr/>
          <p:nvPr/>
        </p:nvGrpSpPr>
        <p:grpSpPr>
          <a:xfrm>
            <a:off x="6379020" y="8696535"/>
            <a:ext cx="1414461" cy="141446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32" name="Freeform 32"/>
          <p:cNvSpPr/>
          <p:nvPr/>
        </p:nvSpPr>
        <p:spPr>
          <a:xfrm>
            <a:off x="11835457" y="9050508"/>
            <a:ext cx="1038753" cy="973831"/>
          </a:xfrm>
          <a:custGeom>
            <a:avLst/>
            <a:gdLst/>
            <a:ahLst/>
            <a:cxnLst/>
            <a:rect l="l" t="t" r="r" b="b"/>
            <a:pathLst>
              <a:path w="1038753" h="973831">
                <a:moveTo>
                  <a:pt x="0" y="0"/>
                </a:moveTo>
                <a:lnTo>
                  <a:pt x="1038753" y="0"/>
                </a:lnTo>
                <a:lnTo>
                  <a:pt x="1038753" y="973831"/>
                </a:lnTo>
                <a:lnTo>
                  <a:pt x="0" y="9738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33" name="TextBox 33"/>
          <p:cNvSpPr txBox="1"/>
          <p:nvPr/>
        </p:nvSpPr>
        <p:spPr>
          <a:xfrm>
            <a:off x="4393213" y="1176810"/>
            <a:ext cx="9886192" cy="1207168"/>
          </a:xfrm>
          <a:prstGeom prst="rect">
            <a:avLst/>
          </a:prstGeom>
        </p:spPr>
        <p:txBody>
          <a:bodyPr lIns="0" tIns="0" rIns="0" bIns="0" rtlCol="0" anchor="t">
            <a:spAutoFit/>
          </a:bodyPr>
          <a:lstStyle/>
          <a:p>
            <a:pPr algn="l">
              <a:lnSpc>
                <a:spcPts val="9100"/>
              </a:lnSpc>
            </a:pPr>
            <a:r>
              <a:rPr lang="en-US" sz="8505">
                <a:solidFill>
                  <a:srgbClr val="202020"/>
                </a:solidFill>
                <a:latin typeface="Object Sans Heavy"/>
              </a:rPr>
              <a:t>METODOLOGIA</a:t>
            </a:r>
          </a:p>
        </p:txBody>
      </p:sp>
      <p:sp>
        <p:nvSpPr>
          <p:cNvPr id="34" name="TextBox 34"/>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35" name="TextBox 35"/>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36" name="TextBox 36"/>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37" name="TextBox 37"/>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38" name="TextBox 38"/>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9" name="TextBox 39"/>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40" name="TextBox 40"/>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41" name="TextBox 41"/>
          <p:cNvSpPr txBox="1"/>
          <p:nvPr/>
        </p:nvSpPr>
        <p:spPr>
          <a:xfrm>
            <a:off x="7435349" y="3042540"/>
            <a:ext cx="4516392"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FEATURES EXTRACTION</a:t>
            </a:r>
          </a:p>
        </p:txBody>
      </p:sp>
      <p:sp>
        <p:nvSpPr>
          <p:cNvPr id="42" name="TextBox 42"/>
          <p:cNvSpPr txBox="1"/>
          <p:nvPr/>
        </p:nvSpPr>
        <p:spPr>
          <a:xfrm>
            <a:off x="13241408" y="3045129"/>
            <a:ext cx="4101914"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MODEL FITTING</a:t>
            </a:r>
          </a:p>
        </p:txBody>
      </p:sp>
      <p:sp>
        <p:nvSpPr>
          <p:cNvPr id="43" name="TextBox 43"/>
          <p:cNvSpPr txBox="1"/>
          <p:nvPr/>
        </p:nvSpPr>
        <p:spPr>
          <a:xfrm>
            <a:off x="2204037" y="3045129"/>
            <a:ext cx="4101914"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DATA COLLECTION</a:t>
            </a:r>
          </a:p>
        </p:txBody>
      </p:sp>
      <p:sp>
        <p:nvSpPr>
          <p:cNvPr id="44" name="TextBox 44"/>
          <p:cNvSpPr txBox="1"/>
          <p:nvPr/>
        </p:nvSpPr>
        <p:spPr>
          <a:xfrm>
            <a:off x="1806253" y="3701448"/>
            <a:ext cx="4499697" cy="2375712"/>
          </a:xfrm>
          <a:prstGeom prst="rect">
            <a:avLst/>
          </a:prstGeom>
        </p:spPr>
        <p:txBody>
          <a:bodyPr lIns="0" tIns="0" rIns="0" bIns="0" rtlCol="0" anchor="t">
            <a:spAutoFit/>
          </a:bodyPr>
          <a:lstStyle/>
          <a:p>
            <a:pPr algn="just">
              <a:lnSpc>
                <a:spcPts val="2381"/>
              </a:lnSpc>
            </a:pPr>
            <a:r>
              <a:rPr lang="en-US" sz="1700">
                <a:solidFill>
                  <a:srgbClr val="202020"/>
                </a:solidFill>
                <a:latin typeface="Poppins"/>
              </a:rPr>
              <a:t>Nella prima fase, il dataset utilizzato e la procedura di data collection, richiede l’installazione di keylogger sui computer dei partecipanti, i quali eseguendo dei task producono dei file utili all’analisi. In ciascun file sono registrate le azioni svolte sulla tastiera.</a:t>
            </a:r>
          </a:p>
          <a:p>
            <a:pPr algn="just">
              <a:lnSpc>
                <a:spcPts val="2381"/>
              </a:lnSpc>
            </a:pPr>
            <a:endParaRPr lang="en-US" sz="1700">
              <a:solidFill>
                <a:srgbClr val="202020"/>
              </a:solidFill>
              <a:latin typeface="Poppins"/>
            </a:endParaRPr>
          </a:p>
        </p:txBody>
      </p:sp>
      <p:sp>
        <p:nvSpPr>
          <p:cNvPr id="45" name="TextBox 45"/>
          <p:cNvSpPr txBox="1"/>
          <p:nvPr/>
        </p:nvSpPr>
        <p:spPr>
          <a:xfrm>
            <a:off x="7387159" y="3701448"/>
            <a:ext cx="4499697" cy="2375712"/>
          </a:xfrm>
          <a:prstGeom prst="rect">
            <a:avLst/>
          </a:prstGeom>
        </p:spPr>
        <p:txBody>
          <a:bodyPr lIns="0" tIns="0" rIns="0" bIns="0" rtlCol="0" anchor="t">
            <a:spAutoFit/>
          </a:bodyPr>
          <a:lstStyle/>
          <a:p>
            <a:pPr marL="0" lvl="0" indent="0" algn="just">
              <a:lnSpc>
                <a:spcPts val="2381"/>
              </a:lnSpc>
              <a:spcBef>
                <a:spcPct val="0"/>
              </a:spcBef>
            </a:pPr>
            <a:r>
              <a:rPr lang="en-US" sz="1700" u="none" strike="noStrike">
                <a:solidFill>
                  <a:srgbClr val="202020"/>
                </a:solidFill>
                <a:latin typeface="Poppins"/>
              </a:rPr>
              <a:t>Nella seconda fase di la features extraction, partendo dai dati di ciascun partecipante, è possibile estrarre delle caratteristiche utili all’implementazione dei modelli di machine learning. Le informazioni di ciascun partecipante vengono aggregate rispetto alle informazioni demografiche. </a:t>
            </a:r>
          </a:p>
        </p:txBody>
      </p:sp>
      <p:sp>
        <p:nvSpPr>
          <p:cNvPr id="46" name="TextBox 46"/>
          <p:cNvSpPr txBox="1"/>
          <p:nvPr/>
        </p:nvSpPr>
        <p:spPr>
          <a:xfrm>
            <a:off x="12874210" y="3701448"/>
            <a:ext cx="4469112" cy="899608"/>
          </a:xfrm>
          <a:prstGeom prst="rect">
            <a:avLst/>
          </a:prstGeom>
        </p:spPr>
        <p:txBody>
          <a:bodyPr lIns="0" tIns="0" rIns="0" bIns="0" rtlCol="0" anchor="t">
            <a:spAutoFit/>
          </a:bodyPr>
          <a:lstStyle/>
          <a:p>
            <a:pPr marL="0" lvl="0" indent="0" algn="just">
              <a:lnSpc>
                <a:spcPts val="2381"/>
              </a:lnSpc>
              <a:spcBef>
                <a:spcPct val="0"/>
              </a:spcBef>
            </a:pPr>
            <a:r>
              <a:rPr lang="en-US" sz="1700" u="none" strike="noStrike">
                <a:solidFill>
                  <a:srgbClr val="202020"/>
                </a:solidFill>
                <a:latin typeface="Poppins"/>
              </a:rPr>
              <a:t>Infine, nella terza fase, viene presentata l'estrazione dei migliori risultati dopo l'utilizzo di modelli di machine learning.</a:t>
            </a:r>
          </a:p>
        </p:txBody>
      </p:sp>
      <p:sp>
        <p:nvSpPr>
          <p:cNvPr id="15" name="Freeform 15"/>
          <p:cNvSpPr/>
          <p:nvPr/>
        </p:nvSpPr>
        <p:spPr>
          <a:xfrm>
            <a:off x="6673112" y="9047715"/>
            <a:ext cx="900600" cy="898349"/>
          </a:xfrm>
          <a:custGeom>
            <a:avLst/>
            <a:gdLst/>
            <a:ahLst/>
            <a:cxnLst/>
            <a:rect l="l" t="t" r="r" b="b"/>
            <a:pathLst>
              <a:path w="900600" h="898349">
                <a:moveTo>
                  <a:pt x="0" y="0"/>
                </a:moveTo>
                <a:lnTo>
                  <a:pt x="900601" y="0"/>
                </a:lnTo>
                <a:lnTo>
                  <a:pt x="900601" y="898349"/>
                </a:lnTo>
                <a:lnTo>
                  <a:pt x="0" y="8983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00416" y="1050930"/>
            <a:ext cx="10935933" cy="1113477"/>
          </a:xfrm>
          <a:custGeom>
            <a:avLst/>
            <a:gdLst/>
            <a:ahLst/>
            <a:cxnLst/>
            <a:rect l="l" t="t" r="r" b="b"/>
            <a:pathLst>
              <a:path w="10935933" h="1113477">
                <a:moveTo>
                  <a:pt x="0" y="0"/>
                </a:moveTo>
                <a:lnTo>
                  <a:pt x="10935933" y="0"/>
                </a:lnTo>
                <a:lnTo>
                  <a:pt x="10935933" y="1113477"/>
                </a:lnTo>
                <a:lnTo>
                  <a:pt x="0" y="11134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3" name="Group 3"/>
          <p:cNvGrpSpPr>
            <a:grpSpLocks noChangeAspect="1"/>
          </p:cNvGrpSpPr>
          <p:nvPr/>
        </p:nvGrpSpPr>
        <p:grpSpPr>
          <a:xfrm>
            <a:off x="9393037" y="4580937"/>
            <a:ext cx="7848774" cy="5007518"/>
            <a:chOff x="0" y="0"/>
            <a:chExt cx="7620000" cy="4861560"/>
          </a:xfrm>
        </p:grpSpPr>
        <p:sp>
          <p:nvSpPr>
            <p:cNvPr id="4" name="Freeform 4"/>
            <p:cNvSpPr/>
            <p:nvPr/>
          </p:nvSpPr>
          <p:spPr>
            <a:xfrm>
              <a:off x="0" y="0"/>
              <a:ext cx="3749040" cy="4861560"/>
            </a:xfrm>
            <a:custGeom>
              <a:avLst/>
              <a:gdLst/>
              <a:ahLst/>
              <a:cxnLst/>
              <a:rect l="l" t="t" r="r" b="b"/>
              <a:pathLst>
                <a:path w="3749040" h="4861560">
                  <a:moveTo>
                    <a:pt x="0" y="0"/>
                  </a:moveTo>
                  <a:lnTo>
                    <a:pt x="3749040" y="0"/>
                  </a:lnTo>
                  <a:lnTo>
                    <a:pt x="3749040" y="4861560"/>
                  </a:lnTo>
                  <a:lnTo>
                    <a:pt x="0" y="4861560"/>
                  </a:lnTo>
                  <a:close/>
                </a:path>
              </a:pathLst>
            </a:custGeom>
            <a:blipFill>
              <a:blip r:embed="rId4"/>
              <a:stretch>
                <a:fillRect l="-18617" r="-75595"/>
              </a:stretch>
            </a:blipFill>
          </p:spPr>
          <p:txBody>
            <a:bodyPr/>
            <a:lstStyle/>
            <a:p>
              <a:endParaRPr lang="it-IT"/>
            </a:p>
          </p:txBody>
        </p:sp>
        <p:sp>
          <p:nvSpPr>
            <p:cNvPr id="5" name="Freeform 5"/>
            <p:cNvSpPr/>
            <p:nvPr/>
          </p:nvSpPr>
          <p:spPr>
            <a:xfrm>
              <a:off x="3420110" y="0"/>
              <a:ext cx="4199890" cy="4861560"/>
            </a:xfrm>
            <a:custGeom>
              <a:avLst/>
              <a:gdLst/>
              <a:ahLst/>
              <a:cxnLst/>
              <a:rect l="l" t="t" r="r" b="b"/>
              <a:pathLst>
                <a:path w="4199890" h="4861560">
                  <a:moveTo>
                    <a:pt x="685800" y="0"/>
                  </a:moveTo>
                  <a:lnTo>
                    <a:pt x="450850" y="0"/>
                  </a:lnTo>
                  <a:lnTo>
                    <a:pt x="450850" y="1209040"/>
                  </a:lnTo>
                  <a:lnTo>
                    <a:pt x="0" y="1394460"/>
                  </a:lnTo>
                  <a:lnTo>
                    <a:pt x="450850" y="1579880"/>
                  </a:lnTo>
                  <a:lnTo>
                    <a:pt x="450850" y="4861560"/>
                  </a:lnTo>
                  <a:lnTo>
                    <a:pt x="4199890" y="4861560"/>
                  </a:lnTo>
                  <a:lnTo>
                    <a:pt x="4199890" y="0"/>
                  </a:lnTo>
                  <a:close/>
                </a:path>
              </a:pathLst>
            </a:custGeom>
            <a:solidFill>
              <a:srgbClr val="A97658"/>
            </a:solidFill>
          </p:spPr>
          <p:txBody>
            <a:bodyPr/>
            <a:lstStyle/>
            <a:p>
              <a:endParaRPr lang="it-IT"/>
            </a:p>
          </p:txBody>
        </p:sp>
      </p:grpSp>
      <p:grpSp>
        <p:nvGrpSpPr>
          <p:cNvPr id="6" name="Group 6"/>
          <p:cNvGrpSpPr>
            <a:grpSpLocks noChangeAspect="1"/>
          </p:cNvGrpSpPr>
          <p:nvPr/>
        </p:nvGrpSpPr>
        <p:grpSpPr>
          <a:xfrm>
            <a:off x="1028700" y="4580937"/>
            <a:ext cx="7848774" cy="5007518"/>
            <a:chOff x="0" y="0"/>
            <a:chExt cx="7620000" cy="4861560"/>
          </a:xfrm>
        </p:grpSpPr>
        <p:sp>
          <p:nvSpPr>
            <p:cNvPr id="7" name="Freeform 7"/>
            <p:cNvSpPr/>
            <p:nvPr/>
          </p:nvSpPr>
          <p:spPr>
            <a:xfrm>
              <a:off x="0" y="0"/>
              <a:ext cx="3749040" cy="4861560"/>
            </a:xfrm>
            <a:custGeom>
              <a:avLst/>
              <a:gdLst/>
              <a:ahLst/>
              <a:cxnLst/>
              <a:rect l="l" t="t" r="r" b="b"/>
              <a:pathLst>
                <a:path w="3749040" h="4861560">
                  <a:moveTo>
                    <a:pt x="0" y="0"/>
                  </a:moveTo>
                  <a:lnTo>
                    <a:pt x="3749040" y="0"/>
                  </a:lnTo>
                  <a:lnTo>
                    <a:pt x="3749040" y="4861560"/>
                  </a:lnTo>
                  <a:lnTo>
                    <a:pt x="0" y="4861560"/>
                  </a:lnTo>
                  <a:close/>
                </a:path>
              </a:pathLst>
            </a:custGeom>
            <a:blipFill>
              <a:blip r:embed="rId5"/>
              <a:stretch>
                <a:fillRect r="-116124"/>
              </a:stretch>
            </a:blipFill>
          </p:spPr>
          <p:txBody>
            <a:bodyPr/>
            <a:lstStyle/>
            <a:p>
              <a:endParaRPr lang="it-IT"/>
            </a:p>
          </p:txBody>
        </p:sp>
        <p:sp>
          <p:nvSpPr>
            <p:cNvPr id="8" name="Freeform 8"/>
            <p:cNvSpPr/>
            <p:nvPr/>
          </p:nvSpPr>
          <p:spPr>
            <a:xfrm>
              <a:off x="3420110" y="0"/>
              <a:ext cx="4199890" cy="4861560"/>
            </a:xfrm>
            <a:custGeom>
              <a:avLst/>
              <a:gdLst/>
              <a:ahLst/>
              <a:cxnLst/>
              <a:rect l="l" t="t" r="r" b="b"/>
              <a:pathLst>
                <a:path w="4199890" h="4861560">
                  <a:moveTo>
                    <a:pt x="685800" y="0"/>
                  </a:moveTo>
                  <a:lnTo>
                    <a:pt x="450850" y="0"/>
                  </a:lnTo>
                  <a:lnTo>
                    <a:pt x="450850" y="1209040"/>
                  </a:lnTo>
                  <a:lnTo>
                    <a:pt x="0" y="1394460"/>
                  </a:lnTo>
                  <a:lnTo>
                    <a:pt x="450850" y="1579880"/>
                  </a:lnTo>
                  <a:lnTo>
                    <a:pt x="450850" y="4861560"/>
                  </a:lnTo>
                  <a:lnTo>
                    <a:pt x="4199890" y="4861560"/>
                  </a:lnTo>
                  <a:lnTo>
                    <a:pt x="4199890" y="0"/>
                  </a:lnTo>
                  <a:close/>
                </a:path>
              </a:pathLst>
            </a:custGeom>
            <a:solidFill>
              <a:srgbClr val="A97658"/>
            </a:solidFill>
          </p:spPr>
          <p:txBody>
            <a:bodyPr/>
            <a:lstStyle/>
            <a:p>
              <a:endParaRPr lang="it-IT"/>
            </a:p>
          </p:txBody>
        </p:sp>
      </p:grpSp>
      <p:grpSp>
        <p:nvGrpSpPr>
          <p:cNvPr id="9" name="Group 9"/>
          <p:cNvGrpSpPr/>
          <p:nvPr/>
        </p:nvGrpSpPr>
        <p:grpSpPr>
          <a:xfrm>
            <a:off x="0" y="0"/>
            <a:ext cx="18288000" cy="769908"/>
            <a:chOff x="0" y="0"/>
            <a:chExt cx="4816593" cy="202774"/>
          </a:xfrm>
        </p:grpSpPr>
        <p:sp>
          <p:nvSpPr>
            <p:cNvPr id="10" name="Freeform 10"/>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11" name="TextBox 11"/>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2" name="Group 12"/>
          <p:cNvGrpSpPr/>
          <p:nvPr/>
        </p:nvGrpSpPr>
        <p:grpSpPr>
          <a:xfrm>
            <a:off x="6026936" y="-21248"/>
            <a:ext cx="3117064" cy="791156"/>
            <a:chOff x="0" y="0"/>
            <a:chExt cx="820955" cy="202774"/>
          </a:xfrm>
        </p:grpSpPr>
        <p:sp>
          <p:nvSpPr>
            <p:cNvPr id="13" name="Freeform 13"/>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14" name="TextBox 14"/>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5885101" y="1136655"/>
            <a:ext cx="9200557" cy="1207168"/>
          </a:xfrm>
          <a:prstGeom prst="rect">
            <a:avLst/>
          </a:prstGeom>
        </p:spPr>
        <p:txBody>
          <a:bodyPr lIns="0" tIns="0" rIns="0" bIns="0" rtlCol="0" anchor="t">
            <a:spAutoFit/>
          </a:bodyPr>
          <a:lstStyle/>
          <a:p>
            <a:pPr marL="0" lvl="0" indent="0" algn="l">
              <a:lnSpc>
                <a:spcPts val="9100"/>
              </a:lnSpc>
              <a:spcBef>
                <a:spcPct val="0"/>
              </a:spcBef>
            </a:pPr>
            <a:r>
              <a:rPr lang="en-US" sz="8505" u="none" strike="noStrike">
                <a:solidFill>
                  <a:srgbClr val="202020"/>
                </a:solidFill>
                <a:latin typeface="Object Sans Heavy"/>
              </a:rPr>
              <a:t>DATASET</a:t>
            </a:r>
          </a:p>
        </p:txBody>
      </p:sp>
      <p:sp>
        <p:nvSpPr>
          <p:cNvPr id="16" name="TextBox 16"/>
          <p:cNvSpPr txBox="1"/>
          <p:nvPr/>
        </p:nvSpPr>
        <p:spPr>
          <a:xfrm>
            <a:off x="4953087" y="4579483"/>
            <a:ext cx="4002511" cy="646430"/>
          </a:xfrm>
          <a:prstGeom prst="rect">
            <a:avLst/>
          </a:prstGeom>
        </p:spPr>
        <p:txBody>
          <a:bodyPr lIns="0" tIns="0" rIns="0" bIns="0" rtlCol="0" anchor="t">
            <a:spAutoFit/>
          </a:bodyPr>
          <a:lstStyle/>
          <a:p>
            <a:pPr algn="ctr">
              <a:lnSpc>
                <a:spcPts val="5320"/>
              </a:lnSpc>
            </a:pPr>
            <a:r>
              <a:rPr lang="en-US" sz="3800">
                <a:solidFill>
                  <a:srgbClr val="0F2C33"/>
                </a:solidFill>
                <a:latin typeface="Oswald Bold"/>
              </a:rPr>
              <a:t>DATASET 1</a:t>
            </a:r>
          </a:p>
        </p:txBody>
      </p:sp>
      <p:sp>
        <p:nvSpPr>
          <p:cNvPr id="17" name="TextBox 17"/>
          <p:cNvSpPr txBox="1"/>
          <p:nvPr/>
        </p:nvSpPr>
        <p:spPr>
          <a:xfrm>
            <a:off x="5372488" y="5224031"/>
            <a:ext cx="3163708" cy="4224626"/>
          </a:xfrm>
          <a:prstGeom prst="rect">
            <a:avLst/>
          </a:prstGeom>
        </p:spPr>
        <p:txBody>
          <a:bodyPr lIns="0" tIns="0" rIns="0" bIns="0" rtlCol="0" anchor="t">
            <a:spAutoFit/>
          </a:bodyPr>
          <a:lstStyle/>
          <a:p>
            <a:pPr algn="ctr">
              <a:lnSpc>
                <a:spcPts val="2800"/>
              </a:lnSpc>
            </a:pPr>
            <a:r>
              <a:rPr lang="en-US" sz="2000">
                <a:solidFill>
                  <a:srgbClr val="0F2C33"/>
                </a:solidFill>
                <a:latin typeface="Quicksand Medium"/>
              </a:rPr>
              <a:t>Ogni partecipante allo studio è stato invitato a trascrivere una serie di frasi mostrate casualmente su uno schermo. Durante questa attività, un sistema di keylogging ha accuratamente registrato diversi parametri relativi alla digitazione di ciascun soggetto. </a:t>
            </a:r>
          </a:p>
        </p:txBody>
      </p:sp>
      <p:sp>
        <p:nvSpPr>
          <p:cNvPr id="18" name="TextBox 18"/>
          <p:cNvSpPr txBox="1"/>
          <p:nvPr/>
        </p:nvSpPr>
        <p:spPr>
          <a:xfrm>
            <a:off x="13239301" y="4643245"/>
            <a:ext cx="4002511" cy="646430"/>
          </a:xfrm>
          <a:prstGeom prst="rect">
            <a:avLst/>
          </a:prstGeom>
        </p:spPr>
        <p:txBody>
          <a:bodyPr lIns="0" tIns="0" rIns="0" bIns="0" rtlCol="0" anchor="t">
            <a:spAutoFit/>
          </a:bodyPr>
          <a:lstStyle/>
          <a:p>
            <a:pPr algn="ctr">
              <a:lnSpc>
                <a:spcPts val="5320"/>
              </a:lnSpc>
            </a:pPr>
            <a:r>
              <a:rPr lang="en-US" sz="3800">
                <a:solidFill>
                  <a:srgbClr val="0F2C33"/>
                </a:solidFill>
                <a:latin typeface="Oswald Bold"/>
              </a:rPr>
              <a:t>DATASET 2</a:t>
            </a:r>
          </a:p>
        </p:txBody>
      </p:sp>
      <p:sp>
        <p:nvSpPr>
          <p:cNvPr id="19" name="TextBox 19"/>
          <p:cNvSpPr txBox="1"/>
          <p:nvPr/>
        </p:nvSpPr>
        <p:spPr>
          <a:xfrm>
            <a:off x="13767684" y="5616920"/>
            <a:ext cx="3163708" cy="2110725"/>
          </a:xfrm>
          <a:prstGeom prst="rect">
            <a:avLst/>
          </a:prstGeom>
        </p:spPr>
        <p:txBody>
          <a:bodyPr lIns="0" tIns="0" rIns="0" bIns="0" rtlCol="0" anchor="t">
            <a:spAutoFit/>
          </a:bodyPr>
          <a:lstStyle/>
          <a:p>
            <a:pPr algn="ctr">
              <a:lnSpc>
                <a:spcPts val="2800"/>
              </a:lnSpc>
            </a:pPr>
            <a:r>
              <a:rPr lang="en-US" sz="2000">
                <a:solidFill>
                  <a:srgbClr val="0F2C33"/>
                </a:solidFill>
                <a:latin typeface="Quicksand Medium"/>
              </a:rPr>
              <a:t>Il dataset completo integra le informazioni raccolte con dati demografici e di comportamento di digitazione</a:t>
            </a:r>
          </a:p>
        </p:txBody>
      </p:sp>
      <p:sp>
        <p:nvSpPr>
          <p:cNvPr id="20" name="TextBox 20"/>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1" name="TextBox 21"/>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2" name="TextBox 22"/>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3" name="TextBox 23"/>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4" name="TextBox 24"/>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5" name="TextBox 25"/>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6" name="TextBox 26"/>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27" name="TextBox 27"/>
          <p:cNvSpPr txBox="1"/>
          <p:nvPr/>
        </p:nvSpPr>
        <p:spPr>
          <a:xfrm>
            <a:off x="763387" y="2515273"/>
            <a:ext cx="17022801" cy="1829302"/>
          </a:xfrm>
          <a:prstGeom prst="rect">
            <a:avLst/>
          </a:prstGeom>
        </p:spPr>
        <p:txBody>
          <a:bodyPr lIns="0" tIns="0" rIns="0" bIns="0" rtlCol="0" anchor="t">
            <a:spAutoFit/>
          </a:bodyPr>
          <a:lstStyle/>
          <a:p>
            <a:pPr marL="0" lvl="0" indent="0" algn="just">
              <a:lnSpc>
                <a:spcPts val="3641"/>
              </a:lnSpc>
              <a:spcBef>
                <a:spcPct val="0"/>
              </a:spcBef>
            </a:pPr>
            <a:r>
              <a:rPr lang="en-US" sz="2600" u="none" strike="noStrike">
                <a:solidFill>
                  <a:srgbClr val="202020"/>
                </a:solidFill>
                <a:latin typeface="Poppins"/>
              </a:rPr>
              <a:t>Il dataset utilizzato, “136 M keystrokes”, disponibile pubblicamente, si compone di circa 169 mila osservazioni (utenti) su 16 variabili. Il dataset è stato raccolto nel contesto di uno studio innovativo sulla biometria comportamentale, in particolare mirato a esplorare se il modo unico di digitare di un individuo può essere utilizzato per il riconoscimento personale.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631390"/>
            <a:chOff x="0" y="0"/>
            <a:chExt cx="24384000" cy="6175187"/>
          </a:xfrm>
        </p:grpSpPr>
        <p:pic>
          <p:nvPicPr>
            <p:cNvPr id="3" name="Picture 3"/>
            <p:cNvPicPr>
              <a:picLocks noChangeAspect="1"/>
            </p:cNvPicPr>
            <p:nvPr/>
          </p:nvPicPr>
          <p:blipFill>
            <a:blip r:embed="rId2"/>
            <a:srcRect t="14400" b="43305"/>
            <a:stretch>
              <a:fillRect/>
            </a:stretch>
          </p:blipFill>
          <p:spPr>
            <a:xfrm>
              <a:off x="0" y="0"/>
              <a:ext cx="24384000" cy="6175187"/>
            </a:xfrm>
            <a:prstGeom prst="rect">
              <a:avLst/>
            </a:prstGeom>
          </p:spPr>
        </p:pic>
      </p:grpSp>
      <p:grpSp>
        <p:nvGrpSpPr>
          <p:cNvPr id="4" name="Group 4"/>
          <p:cNvGrpSpPr/>
          <p:nvPr/>
        </p:nvGrpSpPr>
        <p:grpSpPr>
          <a:xfrm>
            <a:off x="795522" y="4631390"/>
            <a:ext cx="4519478" cy="5851209"/>
            <a:chOff x="0" y="0"/>
            <a:chExt cx="6238240" cy="8076430"/>
          </a:xfrm>
        </p:grpSpPr>
        <p:sp>
          <p:nvSpPr>
            <p:cNvPr id="5" name="Freeform 5"/>
            <p:cNvSpPr/>
            <p:nvPr/>
          </p:nvSpPr>
          <p:spPr>
            <a:xfrm>
              <a:off x="0" y="0"/>
              <a:ext cx="6238240" cy="8076430"/>
            </a:xfrm>
            <a:custGeom>
              <a:avLst/>
              <a:gdLst/>
              <a:ahLst/>
              <a:cxnLst/>
              <a:rect l="l" t="t" r="r" b="b"/>
              <a:pathLst>
                <a:path w="6238240" h="8076430">
                  <a:moveTo>
                    <a:pt x="3119120" y="0"/>
                  </a:moveTo>
                  <a:lnTo>
                    <a:pt x="0" y="0"/>
                  </a:lnTo>
                  <a:lnTo>
                    <a:pt x="0" y="6626090"/>
                  </a:lnTo>
                  <a:lnTo>
                    <a:pt x="3119120" y="8076430"/>
                  </a:lnTo>
                  <a:lnTo>
                    <a:pt x="6238240" y="6626090"/>
                  </a:lnTo>
                  <a:lnTo>
                    <a:pt x="6238240" y="0"/>
                  </a:lnTo>
                  <a:lnTo>
                    <a:pt x="3119120" y="0"/>
                  </a:lnTo>
                  <a:close/>
                </a:path>
              </a:pathLst>
            </a:custGeom>
            <a:solidFill>
              <a:srgbClr val="000000"/>
            </a:solidFill>
          </p:spPr>
          <p:txBody>
            <a:bodyPr/>
            <a:lstStyle/>
            <a:p>
              <a:endParaRPr lang="it-IT"/>
            </a:p>
          </p:txBody>
        </p:sp>
      </p:grpSp>
      <p:grpSp>
        <p:nvGrpSpPr>
          <p:cNvPr id="6" name="Group 6"/>
          <p:cNvGrpSpPr/>
          <p:nvPr/>
        </p:nvGrpSpPr>
        <p:grpSpPr>
          <a:xfrm>
            <a:off x="6884261" y="4631390"/>
            <a:ext cx="4519478" cy="5851209"/>
            <a:chOff x="0" y="0"/>
            <a:chExt cx="6238240" cy="8076430"/>
          </a:xfrm>
        </p:grpSpPr>
        <p:sp>
          <p:nvSpPr>
            <p:cNvPr id="7" name="Freeform 7"/>
            <p:cNvSpPr/>
            <p:nvPr/>
          </p:nvSpPr>
          <p:spPr>
            <a:xfrm>
              <a:off x="0" y="0"/>
              <a:ext cx="6238240" cy="8076430"/>
            </a:xfrm>
            <a:custGeom>
              <a:avLst/>
              <a:gdLst/>
              <a:ahLst/>
              <a:cxnLst/>
              <a:rect l="l" t="t" r="r" b="b"/>
              <a:pathLst>
                <a:path w="6238240" h="8076430">
                  <a:moveTo>
                    <a:pt x="3119120" y="0"/>
                  </a:moveTo>
                  <a:lnTo>
                    <a:pt x="0" y="0"/>
                  </a:lnTo>
                  <a:lnTo>
                    <a:pt x="0" y="6626090"/>
                  </a:lnTo>
                  <a:lnTo>
                    <a:pt x="3119120" y="8076430"/>
                  </a:lnTo>
                  <a:lnTo>
                    <a:pt x="6238240" y="6626090"/>
                  </a:lnTo>
                  <a:lnTo>
                    <a:pt x="6238240" y="0"/>
                  </a:lnTo>
                  <a:lnTo>
                    <a:pt x="3119120" y="0"/>
                  </a:lnTo>
                  <a:close/>
                </a:path>
              </a:pathLst>
            </a:custGeom>
            <a:solidFill>
              <a:srgbClr val="000000"/>
            </a:solidFill>
          </p:spPr>
          <p:txBody>
            <a:bodyPr/>
            <a:lstStyle/>
            <a:p>
              <a:endParaRPr lang="it-IT"/>
            </a:p>
          </p:txBody>
        </p:sp>
      </p:grpSp>
      <p:grpSp>
        <p:nvGrpSpPr>
          <p:cNvPr id="8" name="Group 8"/>
          <p:cNvGrpSpPr/>
          <p:nvPr/>
        </p:nvGrpSpPr>
        <p:grpSpPr>
          <a:xfrm>
            <a:off x="12975364" y="4631390"/>
            <a:ext cx="4519478" cy="5851209"/>
            <a:chOff x="0" y="0"/>
            <a:chExt cx="6238240" cy="8076430"/>
          </a:xfrm>
        </p:grpSpPr>
        <p:sp>
          <p:nvSpPr>
            <p:cNvPr id="9" name="Freeform 9"/>
            <p:cNvSpPr/>
            <p:nvPr/>
          </p:nvSpPr>
          <p:spPr>
            <a:xfrm>
              <a:off x="0" y="0"/>
              <a:ext cx="6238240" cy="8076430"/>
            </a:xfrm>
            <a:custGeom>
              <a:avLst/>
              <a:gdLst/>
              <a:ahLst/>
              <a:cxnLst/>
              <a:rect l="l" t="t" r="r" b="b"/>
              <a:pathLst>
                <a:path w="6238240" h="8076430">
                  <a:moveTo>
                    <a:pt x="3119120" y="0"/>
                  </a:moveTo>
                  <a:lnTo>
                    <a:pt x="0" y="0"/>
                  </a:lnTo>
                  <a:lnTo>
                    <a:pt x="0" y="6626090"/>
                  </a:lnTo>
                  <a:lnTo>
                    <a:pt x="3119120" y="8076430"/>
                  </a:lnTo>
                  <a:lnTo>
                    <a:pt x="6238240" y="6626090"/>
                  </a:lnTo>
                  <a:lnTo>
                    <a:pt x="6238240" y="0"/>
                  </a:lnTo>
                  <a:lnTo>
                    <a:pt x="3119120" y="0"/>
                  </a:lnTo>
                  <a:close/>
                </a:path>
              </a:pathLst>
            </a:custGeom>
            <a:solidFill>
              <a:srgbClr val="000000"/>
            </a:solidFill>
          </p:spPr>
          <p:txBody>
            <a:bodyPr/>
            <a:lstStyle/>
            <a:p>
              <a:endParaRPr lang="it-IT"/>
            </a:p>
          </p:txBody>
        </p:sp>
      </p:grpSp>
      <p:grpSp>
        <p:nvGrpSpPr>
          <p:cNvPr id="10" name="Group 10"/>
          <p:cNvGrpSpPr/>
          <p:nvPr/>
        </p:nvGrpSpPr>
        <p:grpSpPr>
          <a:xfrm>
            <a:off x="0" y="9858748"/>
            <a:ext cx="18288000" cy="428252"/>
            <a:chOff x="0" y="0"/>
            <a:chExt cx="4816593" cy="112791"/>
          </a:xfrm>
        </p:grpSpPr>
        <p:sp>
          <p:nvSpPr>
            <p:cNvPr id="11" name="Freeform 11"/>
            <p:cNvSpPr/>
            <p:nvPr/>
          </p:nvSpPr>
          <p:spPr>
            <a:xfrm>
              <a:off x="0" y="0"/>
              <a:ext cx="4816592" cy="112791"/>
            </a:xfrm>
            <a:custGeom>
              <a:avLst/>
              <a:gdLst/>
              <a:ahLst/>
              <a:cxnLst/>
              <a:rect l="l" t="t" r="r" b="b"/>
              <a:pathLst>
                <a:path w="4816592" h="112791">
                  <a:moveTo>
                    <a:pt x="0" y="0"/>
                  </a:moveTo>
                  <a:lnTo>
                    <a:pt x="4816592" y="0"/>
                  </a:lnTo>
                  <a:lnTo>
                    <a:pt x="4816592" y="112791"/>
                  </a:lnTo>
                  <a:lnTo>
                    <a:pt x="0" y="112791"/>
                  </a:lnTo>
                  <a:close/>
                </a:path>
              </a:pathLst>
            </a:custGeom>
            <a:solidFill>
              <a:srgbClr val="A97658"/>
            </a:solidFill>
          </p:spPr>
          <p:txBody>
            <a:bodyPr/>
            <a:lstStyle/>
            <a:p>
              <a:endParaRPr lang="it-IT"/>
            </a:p>
          </p:txBody>
        </p:sp>
        <p:sp>
          <p:nvSpPr>
            <p:cNvPr id="12" name="TextBox 12"/>
            <p:cNvSpPr txBox="1"/>
            <p:nvPr/>
          </p:nvSpPr>
          <p:spPr>
            <a:xfrm>
              <a:off x="0" y="-57150"/>
              <a:ext cx="4816593" cy="169941"/>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0" y="0"/>
            <a:ext cx="18288000" cy="769908"/>
            <a:chOff x="0" y="0"/>
            <a:chExt cx="4816593" cy="202774"/>
          </a:xfrm>
        </p:grpSpPr>
        <p:sp>
          <p:nvSpPr>
            <p:cNvPr id="14" name="Freeform 14"/>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15" name="TextBox 15"/>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6" name="Group 16"/>
          <p:cNvGrpSpPr/>
          <p:nvPr/>
        </p:nvGrpSpPr>
        <p:grpSpPr>
          <a:xfrm>
            <a:off x="6026936" y="-21248"/>
            <a:ext cx="3117064" cy="791156"/>
            <a:chOff x="0" y="0"/>
            <a:chExt cx="820955" cy="202774"/>
          </a:xfrm>
        </p:grpSpPr>
        <p:sp>
          <p:nvSpPr>
            <p:cNvPr id="17" name="Freeform 17"/>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18" name="TextBox 18"/>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28142" y="4799605"/>
            <a:ext cx="4131439" cy="415209"/>
          </a:xfrm>
          <a:prstGeom prst="rect">
            <a:avLst/>
          </a:prstGeom>
        </p:spPr>
        <p:txBody>
          <a:bodyPr lIns="0" tIns="0" rIns="0" bIns="0" rtlCol="0" anchor="t">
            <a:spAutoFit/>
          </a:bodyPr>
          <a:lstStyle/>
          <a:p>
            <a:pPr algn="ctr">
              <a:lnSpc>
                <a:spcPts val="3359"/>
              </a:lnSpc>
            </a:pPr>
            <a:r>
              <a:rPr lang="en-US" sz="2400" spc="76">
                <a:solidFill>
                  <a:srgbClr val="FFFFFF"/>
                </a:solidFill>
                <a:latin typeface="Barlow Bold"/>
              </a:rPr>
              <a:t>Creazione di nuove variabili</a:t>
            </a:r>
          </a:p>
        </p:txBody>
      </p:sp>
      <p:sp>
        <p:nvSpPr>
          <p:cNvPr id="20" name="TextBox 20"/>
          <p:cNvSpPr txBox="1"/>
          <p:nvPr/>
        </p:nvSpPr>
        <p:spPr>
          <a:xfrm>
            <a:off x="910749" y="5395789"/>
            <a:ext cx="4289023" cy="4333240"/>
          </a:xfrm>
          <a:prstGeom prst="rect">
            <a:avLst/>
          </a:prstGeom>
        </p:spPr>
        <p:txBody>
          <a:bodyPr lIns="0" tIns="0" rIns="0" bIns="0" rtlCol="0" anchor="t">
            <a:spAutoFit/>
          </a:bodyPr>
          <a:lstStyle/>
          <a:p>
            <a:pPr algn="just">
              <a:lnSpc>
                <a:spcPts val="2659"/>
              </a:lnSpc>
            </a:pPr>
            <a:r>
              <a:rPr lang="en-US" sz="1899">
                <a:solidFill>
                  <a:srgbClr val="FFFFFF"/>
                </a:solidFill>
                <a:latin typeface="Barlow"/>
              </a:rPr>
              <a:t>-Key Latency: rappresenta il tempo tra due pressioni successive di un tasto. </a:t>
            </a:r>
          </a:p>
          <a:p>
            <a:pPr algn="just">
              <a:lnSpc>
                <a:spcPts val="2659"/>
              </a:lnSpc>
            </a:pPr>
            <a:r>
              <a:rPr lang="en-US" sz="1899">
                <a:solidFill>
                  <a:srgbClr val="FFFFFF"/>
                </a:solidFill>
                <a:latin typeface="Barlow"/>
              </a:rPr>
              <a:t>-Average Keypress: è rappresentativo del tempo medio di pressione.</a:t>
            </a:r>
          </a:p>
          <a:p>
            <a:pPr algn="just">
              <a:lnSpc>
                <a:spcPts val="2659"/>
              </a:lnSpc>
            </a:pPr>
            <a:r>
              <a:rPr lang="en-US" sz="1899">
                <a:solidFill>
                  <a:srgbClr val="FFFFFF"/>
                </a:solidFill>
                <a:latin typeface="Barlow"/>
              </a:rPr>
              <a:t>-Di-gram UP UP : esprime , in media, il tempo che intercorre tra il rilascio del tasto precedente e il rilascio del tasto successivo; </a:t>
            </a:r>
          </a:p>
          <a:p>
            <a:pPr algn="just">
              <a:lnSpc>
                <a:spcPts val="2659"/>
              </a:lnSpc>
            </a:pPr>
            <a:r>
              <a:rPr lang="en-US" sz="1899">
                <a:solidFill>
                  <a:srgbClr val="FFFFFF"/>
                </a:solidFill>
                <a:latin typeface="Barlow"/>
              </a:rPr>
              <a:t>-Di-gram DOWN DOWN: esprime, in media, il tempo che intercorre tra la pressione del tasto precedente e la pressione del tasto successivo. </a:t>
            </a:r>
          </a:p>
          <a:p>
            <a:pPr marL="0" lvl="0" indent="0" algn="just">
              <a:lnSpc>
                <a:spcPts val="2659"/>
              </a:lnSpc>
              <a:spcBef>
                <a:spcPct val="0"/>
              </a:spcBef>
            </a:pPr>
            <a:endParaRPr lang="en-US" sz="1899">
              <a:solidFill>
                <a:srgbClr val="FFFFFF"/>
              </a:solidFill>
              <a:latin typeface="Barlow"/>
            </a:endParaRPr>
          </a:p>
        </p:txBody>
      </p:sp>
      <p:sp>
        <p:nvSpPr>
          <p:cNvPr id="21" name="TextBox 21"/>
          <p:cNvSpPr txBox="1"/>
          <p:nvPr/>
        </p:nvSpPr>
        <p:spPr>
          <a:xfrm>
            <a:off x="7202186" y="4667331"/>
            <a:ext cx="4068842" cy="834228"/>
          </a:xfrm>
          <a:prstGeom prst="rect">
            <a:avLst/>
          </a:prstGeom>
        </p:spPr>
        <p:txBody>
          <a:bodyPr lIns="0" tIns="0" rIns="0" bIns="0" rtlCol="0" anchor="t">
            <a:spAutoFit/>
          </a:bodyPr>
          <a:lstStyle/>
          <a:p>
            <a:pPr algn="ctr">
              <a:lnSpc>
                <a:spcPts val="3359"/>
              </a:lnSpc>
            </a:pPr>
            <a:r>
              <a:rPr lang="en-US" sz="2400" spc="76">
                <a:solidFill>
                  <a:srgbClr val="FFFFFF"/>
                </a:solidFill>
                <a:latin typeface="Barlow Semi-Bold"/>
              </a:rPr>
              <a:t>Valutazione dei valori anomali</a:t>
            </a:r>
          </a:p>
        </p:txBody>
      </p:sp>
      <p:sp>
        <p:nvSpPr>
          <p:cNvPr id="22" name="TextBox 22"/>
          <p:cNvSpPr txBox="1"/>
          <p:nvPr/>
        </p:nvSpPr>
        <p:spPr>
          <a:xfrm>
            <a:off x="6884261" y="5525508"/>
            <a:ext cx="4467716" cy="4333240"/>
          </a:xfrm>
          <a:prstGeom prst="rect">
            <a:avLst/>
          </a:prstGeom>
        </p:spPr>
        <p:txBody>
          <a:bodyPr lIns="0" tIns="0" rIns="0" bIns="0" rtlCol="0" anchor="t">
            <a:spAutoFit/>
          </a:bodyPr>
          <a:lstStyle/>
          <a:p>
            <a:pPr algn="ctr">
              <a:lnSpc>
                <a:spcPts val="2659"/>
              </a:lnSpc>
            </a:pPr>
            <a:r>
              <a:rPr lang="en-US" sz="1899">
                <a:solidFill>
                  <a:srgbClr val="FFFFFF"/>
                </a:solidFill>
                <a:latin typeface="Barlow"/>
              </a:rPr>
              <a:t>Dalle statistiche descrittive del dataset, si osservano dati utili per rilevare anomalie . </a:t>
            </a:r>
          </a:p>
          <a:p>
            <a:pPr marL="410209" lvl="1" indent="-205105" algn="just">
              <a:lnSpc>
                <a:spcPts val="2659"/>
              </a:lnSpc>
              <a:buFont typeface="Arial"/>
              <a:buChar char="•"/>
            </a:pPr>
            <a:r>
              <a:rPr lang="en-US" sz="1899">
                <a:solidFill>
                  <a:srgbClr val="FFFFFF"/>
                </a:solidFill>
                <a:latin typeface="Barlow"/>
              </a:rPr>
              <a:t>Un aspetto critico emerso riguarda l'età dei partecipanti: il valore massimo registrato è di 120 anni. </a:t>
            </a:r>
          </a:p>
          <a:p>
            <a:pPr marL="410209" lvl="1" indent="-205105" algn="just">
              <a:lnSpc>
                <a:spcPts val="2659"/>
              </a:lnSpc>
              <a:buFont typeface="Arial"/>
              <a:buChar char="•"/>
            </a:pPr>
            <a:r>
              <a:rPr lang="en-US" sz="1899">
                <a:solidFill>
                  <a:srgbClr val="FFFFFF"/>
                </a:solidFill>
                <a:latin typeface="Barlow"/>
              </a:rPr>
              <a:t>Inoltre, per quanto riguarda la variabile che misura il tempo quotidiano trascorso a scrivere al computer, è stato notato che alcuni partecipanti hanno riportato valori che superano le 24 ore giornaliere o altri che hanno valore negativo. </a:t>
            </a:r>
          </a:p>
          <a:p>
            <a:pPr marL="0" lvl="0" indent="0" algn="ctr">
              <a:lnSpc>
                <a:spcPts val="2659"/>
              </a:lnSpc>
              <a:spcBef>
                <a:spcPct val="0"/>
              </a:spcBef>
            </a:pPr>
            <a:endParaRPr lang="en-US" sz="1899">
              <a:solidFill>
                <a:srgbClr val="FFFFFF"/>
              </a:solidFill>
              <a:latin typeface="Barlow"/>
            </a:endParaRPr>
          </a:p>
        </p:txBody>
      </p:sp>
      <p:sp>
        <p:nvSpPr>
          <p:cNvPr id="23" name="TextBox 23"/>
          <p:cNvSpPr txBox="1"/>
          <p:nvPr/>
        </p:nvSpPr>
        <p:spPr>
          <a:xfrm>
            <a:off x="13758047" y="4697811"/>
            <a:ext cx="2954112" cy="415209"/>
          </a:xfrm>
          <a:prstGeom prst="rect">
            <a:avLst/>
          </a:prstGeom>
        </p:spPr>
        <p:txBody>
          <a:bodyPr lIns="0" tIns="0" rIns="0" bIns="0" rtlCol="0" anchor="t">
            <a:spAutoFit/>
          </a:bodyPr>
          <a:lstStyle/>
          <a:p>
            <a:pPr algn="ctr">
              <a:lnSpc>
                <a:spcPts val="3359"/>
              </a:lnSpc>
            </a:pPr>
            <a:r>
              <a:rPr lang="en-US" sz="2400" spc="76">
                <a:solidFill>
                  <a:srgbClr val="FFFFFF"/>
                </a:solidFill>
                <a:latin typeface="Barlow Semi-Bold"/>
              </a:rPr>
              <a:t>Categorizzazione</a:t>
            </a:r>
          </a:p>
        </p:txBody>
      </p:sp>
      <p:sp>
        <p:nvSpPr>
          <p:cNvPr id="24" name="TextBox 24"/>
          <p:cNvSpPr txBox="1"/>
          <p:nvPr/>
        </p:nvSpPr>
        <p:spPr>
          <a:xfrm>
            <a:off x="12975364" y="5340427"/>
            <a:ext cx="4519478" cy="4333240"/>
          </a:xfrm>
          <a:prstGeom prst="rect">
            <a:avLst/>
          </a:prstGeom>
        </p:spPr>
        <p:txBody>
          <a:bodyPr lIns="0" tIns="0" rIns="0" bIns="0" rtlCol="0" anchor="t">
            <a:spAutoFit/>
          </a:bodyPr>
          <a:lstStyle/>
          <a:p>
            <a:pPr algn="ctr">
              <a:lnSpc>
                <a:spcPts val="2659"/>
              </a:lnSpc>
            </a:pPr>
            <a:r>
              <a:rPr lang="en-US" sz="1899">
                <a:solidFill>
                  <a:srgbClr val="FFFFFF"/>
                </a:solidFill>
                <a:latin typeface="Barlow"/>
              </a:rPr>
              <a:t>1.     Raggruppamento geografico: America, Asia, Europa, America Latina, Oceania, Africa.</a:t>
            </a:r>
          </a:p>
          <a:p>
            <a:pPr algn="ctr">
              <a:lnSpc>
                <a:spcPts val="2659"/>
              </a:lnSpc>
            </a:pPr>
            <a:r>
              <a:rPr lang="en-US" sz="1899">
                <a:solidFill>
                  <a:srgbClr val="FFFFFF"/>
                </a:solidFill>
                <a:latin typeface="Barlow"/>
              </a:rPr>
              <a:t>2.     Semplificazione della lingua nativa: sono state create due categorie: "INGLESE" e "NON INGLESE" .  </a:t>
            </a:r>
          </a:p>
          <a:p>
            <a:pPr algn="ctr">
              <a:lnSpc>
                <a:spcPts val="2659"/>
              </a:lnSpc>
            </a:pPr>
            <a:r>
              <a:rPr lang="en-US" sz="1899">
                <a:solidFill>
                  <a:srgbClr val="FFFFFF"/>
                </a:solidFill>
                <a:latin typeface="Barlow"/>
              </a:rPr>
              <a:t>3.     Validazione del numero di dita utilizzate</a:t>
            </a:r>
          </a:p>
          <a:p>
            <a:pPr algn="ctr">
              <a:lnSpc>
                <a:spcPts val="2659"/>
              </a:lnSpc>
            </a:pPr>
            <a:r>
              <a:rPr lang="en-US" sz="1899">
                <a:solidFill>
                  <a:srgbClr val="FFFFFF"/>
                </a:solidFill>
                <a:latin typeface="Barlow"/>
              </a:rPr>
              <a:t>4.     Creazione della variabile categorica per l'età:  ragazzi dai 10 ai 22 anni; ragazzi dai 23 ai 35 anni; adulti con età maggiore di 35 (ma comunque massimo 90 anni).</a:t>
            </a:r>
          </a:p>
          <a:p>
            <a:pPr marL="0" lvl="0" indent="0" algn="ctr">
              <a:lnSpc>
                <a:spcPts val="2659"/>
              </a:lnSpc>
              <a:spcBef>
                <a:spcPct val="0"/>
              </a:spcBef>
            </a:pPr>
            <a:endParaRPr lang="en-US" sz="1899">
              <a:solidFill>
                <a:srgbClr val="FFFFFF"/>
              </a:solidFill>
              <a:latin typeface="Barlow"/>
            </a:endParaRPr>
          </a:p>
        </p:txBody>
      </p:sp>
      <p:sp>
        <p:nvSpPr>
          <p:cNvPr id="25" name="TextBox 25"/>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6" name="TextBox 26"/>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7" name="TextBox 27"/>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8" name="TextBox 28"/>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9" name="TextBox 29"/>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0" name="TextBox 30"/>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31" name="TextBox 31"/>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9908"/>
            <a:chOff x="0" y="0"/>
            <a:chExt cx="4816593" cy="202774"/>
          </a:xfrm>
        </p:grpSpPr>
        <p:sp>
          <p:nvSpPr>
            <p:cNvPr id="3" name="Freeform 3"/>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4" name="TextBox 4"/>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5" name="Group 5"/>
          <p:cNvGrpSpPr/>
          <p:nvPr/>
        </p:nvGrpSpPr>
        <p:grpSpPr>
          <a:xfrm>
            <a:off x="8423448" y="0"/>
            <a:ext cx="3117064" cy="769908"/>
            <a:chOff x="0" y="0"/>
            <a:chExt cx="820955" cy="202774"/>
          </a:xfrm>
        </p:grpSpPr>
        <p:sp>
          <p:nvSpPr>
            <p:cNvPr id="6" name="Freeform 6"/>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7" name="TextBox 7"/>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94171" y="914944"/>
            <a:ext cx="11720133" cy="2359639"/>
          </a:xfrm>
          <a:prstGeom prst="rect">
            <a:avLst/>
          </a:prstGeom>
        </p:spPr>
        <p:txBody>
          <a:bodyPr lIns="0" tIns="0" rIns="0" bIns="0" rtlCol="0" anchor="t">
            <a:spAutoFit/>
          </a:bodyPr>
          <a:lstStyle/>
          <a:p>
            <a:pPr algn="l">
              <a:lnSpc>
                <a:spcPts val="9100"/>
              </a:lnSpc>
            </a:pPr>
            <a:r>
              <a:rPr lang="en-US" sz="8505">
                <a:solidFill>
                  <a:srgbClr val="202020"/>
                </a:solidFill>
                <a:latin typeface="Object Sans Heavy"/>
              </a:rPr>
              <a:t>ANALISI ESPLORATIVA</a:t>
            </a:r>
          </a:p>
        </p:txBody>
      </p:sp>
      <p:sp>
        <p:nvSpPr>
          <p:cNvPr id="9" name="TextBox 9"/>
          <p:cNvSpPr txBox="1"/>
          <p:nvPr/>
        </p:nvSpPr>
        <p:spPr>
          <a:xfrm>
            <a:off x="8166044" y="5838396"/>
            <a:ext cx="7396018" cy="1063299"/>
          </a:xfrm>
          <a:prstGeom prst="rect">
            <a:avLst/>
          </a:prstGeom>
        </p:spPr>
        <p:txBody>
          <a:bodyPr lIns="0" tIns="0" rIns="0" bIns="0" rtlCol="0" anchor="t">
            <a:spAutoFit/>
          </a:bodyPr>
          <a:lstStyle/>
          <a:p>
            <a:pPr marL="0" lvl="0" indent="0" algn="l">
              <a:lnSpc>
                <a:spcPts val="2800"/>
              </a:lnSpc>
              <a:spcBef>
                <a:spcPct val="0"/>
              </a:spcBef>
            </a:pPr>
            <a:r>
              <a:rPr lang="en-US" sz="2000">
                <a:solidFill>
                  <a:srgbClr val="202020"/>
                </a:solidFill>
                <a:latin typeface="Barlow Medium"/>
              </a:rPr>
              <a:t>La distribuzione di genere tra i partecipanti è relativamente equilibrata, con una lieve prevalenza femminile (53.08%) rispetto ai maschi (46.92%).</a:t>
            </a:r>
          </a:p>
        </p:txBody>
      </p:sp>
      <p:pic>
        <p:nvPicPr>
          <p:cNvPr id="10" name="Picture 10"/>
          <p:cNvPicPr>
            <a:picLocks noChangeAspect="1"/>
          </p:cNvPicPr>
          <p:nvPr/>
        </p:nvPicPr>
        <p:blipFill>
          <a:blip r:embed="rId2"/>
          <a:stretch>
            <a:fillRect/>
          </a:stretch>
        </p:blipFill>
        <p:spPr>
          <a:xfrm>
            <a:off x="2058221" y="2741495"/>
            <a:ext cx="3667805" cy="3004367"/>
          </a:xfrm>
          <a:prstGeom prst="rect">
            <a:avLst/>
          </a:prstGeom>
        </p:spPr>
      </p:pic>
      <p:pic>
        <p:nvPicPr>
          <p:cNvPr id="11" name="Picture 11"/>
          <p:cNvPicPr>
            <a:picLocks noChangeAspect="1"/>
          </p:cNvPicPr>
          <p:nvPr/>
        </p:nvPicPr>
        <p:blipFill>
          <a:blip r:embed="rId3"/>
          <a:stretch>
            <a:fillRect/>
          </a:stretch>
        </p:blipFill>
        <p:spPr>
          <a:xfrm>
            <a:off x="5022747" y="4401306"/>
            <a:ext cx="10055665" cy="2988480"/>
          </a:xfrm>
          <a:prstGeom prst="rect">
            <a:avLst/>
          </a:prstGeom>
        </p:spPr>
      </p:pic>
      <p:pic>
        <p:nvPicPr>
          <p:cNvPr id="12" name="Picture 12"/>
          <p:cNvPicPr>
            <a:picLocks noChangeAspect="1"/>
          </p:cNvPicPr>
          <p:nvPr/>
        </p:nvPicPr>
        <p:blipFill>
          <a:blip r:embed="rId4"/>
          <a:stretch>
            <a:fillRect/>
          </a:stretch>
        </p:blipFill>
        <p:spPr>
          <a:xfrm>
            <a:off x="5997951" y="4467753"/>
            <a:ext cx="9258300" cy="2855586"/>
          </a:xfrm>
          <a:prstGeom prst="rect">
            <a:avLst/>
          </a:prstGeom>
        </p:spPr>
      </p:pic>
      <p:sp>
        <p:nvSpPr>
          <p:cNvPr id="13" name="Freeform 13"/>
          <p:cNvSpPr/>
          <p:nvPr/>
        </p:nvSpPr>
        <p:spPr>
          <a:xfrm>
            <a:off x="5030579" y="7235395"/>
            <a:ext cx="4600042" cy="2698918"/>
          </a:xfrm>
          <a:custGeom>
            <a:avLst/>
            <a:gdLst/>
            <a:ahLst/>
            <a:cxnLst/>
            <a:rect l="l" t="t" r="r" b="b"/>
            <a:pathLst>
              <a:path w="4600042" h="2698918">
                <a:moveTo>
                  <a:pt x="0" y="0"/>
                </a:moveTo>
                <a:lnTo>
                  <a:pt x="4600042" y="0"/>
                </a:lnTo>
                <a:lnTo>
                  <a:pt x="4600042" y="2698918"/>
                </a:lnTo>
                <a:lnTo>
                  <a:pt x="0" y="2698918"/>
                </a:lnTo>
                <a:lnTo>
                  <a:pt x="0" y="0"/>
                </a:lnTo>
                <a:close/>
              </a:path>
            </a:pathLst>
          </a:custGeom>
          <a:blipFill>
            <a:blip r:embed="rId5"/>
            <a:stretch>
              <a:fillRect l="-104213" t="-17727" r="-24037" b="-7766"/>
            </a:stretch>
          </a:blipFill>
        </p:spPr>
        <p:txBody>
          <a:bodyPr/>
          <a:lstStyle/>
          <a:p>
            <a:endParaRPr lang="it-IT"/>
          </a:p>
        </p:txBody>
      </p:sp>
      <p:sp>
        <p:nvSpPr>
          <p:cNvPr id="14" name="TextBox 14"/>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5" name="TextBox 15"/>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6" name="TextBox 16"/>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17" name="TextBox 17"/>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18" name="TextBox 18"/>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19" name="TextBox 19"/>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0" name="TextBox 20"/>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21" name="TextBox 21"/>
          <p:cNvSpPr txBox="1"/>
          <p:nvPr/>
        </p:nvSpPr>
        <p:spPr>
          <a:xfrm>
            <a:off x="6042727" y="3361778"/>
            <a:ext cx="2929154" cy="415209"/>
          </a:xfrm>
          <a:prstGeom prst="rect">
            <a:avLst/>
          </a:prstGeom>
        </p:spPr>
        <p:txBody>
          <a:bodyPr lIns="0" tIns="0" rIns="0" bIns="0" rtlCol="0" anchor="t">
            <a:spAutoFit/>
          </a:bodyPr>
          <a:lstStyle/>
          <a:p>
            <a:pPr algn="l">
              <a:lnSpc>
                <a:spcPts val="3359"/>
              </a:lnSpc>
            </a:pPr>
            <a:r>
              <a:rPr lang="en-US" sz="2400" spc="76">
                <a:solidFill>
                  <a:srgbClr val="202020"/>
                </a:solidFill>
                <a:latin typeface="Barlow Semi-Bold"/>
              </a:rPr>
              <a:t>Eta’</a:t>
            </a:r>
          </a:p>
        </p:txBody>
      </p:sp>
      <p:sp>
        <p:nvSpPr>
          <p:cNvPr id="22" name="TextBox 22"/>
          <p:cNvSpPr txBox="1"/>
          <p:nvPr/>
        </p:nvSpPr>
        <p:spPr>
          <a:xfrm>
            <a:off x="6042727" y="3864182"/>
            <a:ext cx="9035686" cy="1063299"/>
          </a:xfrm>
          <a:prstGeom prst="rect">
            <a:avLst/>
          </a:prstGeom>
        </p:spPr>
        <p:txBody>
          <a:bodyPr lIns="0" tIns="0" rIns="0" bIns="0" rtlCol="0" anchor="t">
            <a:spAutoFit/>
          </a:bodyPr>
          <a:lstStyle/>
          <a:p>
            <a:pPr marL="0" lvl="0" indent="0" algn="l">
              <a:lnSpc>
                <a:spcPts val="2800"/>
              </a:lnSpc>
              <a:spcBef>
                <a:spcPct val="0"/>
              </a:spcBef>
            </a:pPr>
            <a:r>
              <a:rPr lang="en-US" sz="2000">
                <a:solidFill>
                  <a:srgbClr val="202020"/>
                </a:solidFill>
                <a:latin typeface="Barlow Medium"/>
              </a:rPr>
              <a:t>L'età media dei partecipanti è di 24.5 anni, con uno scarto standard di 10.1 anni. L'età minima registrata è di 10 anni e la massima di 90 anni, concentrando il 75% dei partecipanti sotto i 29 anni.</a:t>
            </a:r>
          </a:p>
        </p:txBody>
      </p:sp>
      <p:sp>
        <p:nvSpPr>
          <p:cNvPr id="23" name="TextBox 23"/>
          <p:cNvSpPr txBox="1"/>
          <p:nvPr/>
        </p:nvSpPr>
        <p:spPr>
          <a:xfrm>
            <a:off x="8166044" y="5204031"/>
            <a:ext cx="2929154" cy="415209"/>
          </a:xfrm>
          <a:prstGeom prst="rect">
            <a:avLst/>
          </a:prstGeom>
        </p:spPr>
        <p:txBody>
          <a:bodyPr lIns="0" tIns="0" rIns="0" bIns="0" rtlCol="0" anchor="t">
            <a:spAutoFit/>
          </a:bodyPr>
          <a:lstStyle/>
          <a:p>
            <a:pPr algn="l">
              <a:lnSpc>
                <a:spcPts val="3359"/>
              </a:lnSpc>
            </a:pPr>
            <a:r>
              <a:rPr lang="en-US" sz="2400" spc="76">
                <a:solidFill>
                  <a:srgbClr val="202020"/>
                </a:solidFill>
                <a:latin typeface="Barlow Semi-Bold"/>
              </a:rPr>
              <a:t>Genere</a:t>
            </a:r>
          </a:p>
        </p:txBody>
      </p:sp>
      <p:sp>
        <p:nvSpPr>
          <p:cNvPr id="24" name="TextBox 24"/>
          <p:cNvSpPr txBox="1"/>
          <p:nvPr/>
        </p:nvSpPr>
        <p:spPr>
          <a:xfrm>
            <a:off x="9957554" y="7178245"/>
            <a:ext cx="2929154" cy="415209"/>
          </a:xfrm>
          <a:prstGeom prst="rect">
            <a:avLst/>
          </a:prstGeom>
        </p:spPr>
        <p:txBody>
          <a:bodyPr lIns="0" tIns="0" rIns="0" bIns="0" rtlCol="0" anchor="t">
            <a:spAutoFit/>
          </a:bodyPr>
          <a:lstStyle/>
          <a:p>
            <a:pPr algn="l">
              <a:lnSpc>
                <a:spcPts val="3359"/>
              </a:lnSpc>
            </a:pPr>
            <a:r>
              <a:rPr lang="en-US" sz="2400" spc="76">
                <a:solidFill>
                  <a:srgbClr val="202020"/>
                </a:solidFill>
                <a:latin typeface="Barlow Semi-Bold"/>
              </a:rPr>
              <a:t>Area Geografica</a:t>
            </a:r>
          </a:p>
        </p:txBody>
      </p:sp>
      <p:sp>
        <p:nvSpPr>
          <p:cNvPr id="25" name="TextBox 25"/>
          <p:cNvSpPr txBox="1"/>
          <p:nvPr/>
        </p:nvSpPr>
        <p:spPr>
          <a:xfrm>
            <a:off x="9819049" y="7869679"/>
            <a:ext cx="8084128" cy="1767933"/>
          </a:xfrm>
          <a:prstGeom prst="rect">
            <a:avLst/>
          </a:prstGeom>
        </p:spPr>
        <p:txBody>
          <a:bodyPr lIns="0" tIns="0" rIns="0" bIns="0" rtlCol="0" anchor="t">
            <a:spAutoFit/>
          </a:bodyPr>
          <a:lstStyle/>
          <a:p>
            <a:pPr marL="0" lvl="0" indent="0" algn="l">
              <a:lnSpc>
                <a:spcPts val="2800"/>
              </a:lnSpc>
              <a:spcBef>
                <a:spcPct val="0"/>
              </a:spcBef>
            </a:pPr>
            <a:r>
              <a:rPr lang="en-US" sz="2000">
                <a:solidFill>
                  <a:srgbClr val="202020"/>
                </a:solidFill>
                <a:latin typeface="Barlow Medium"/>
              </a:rPr>
              <a:t>La provenienza mostra una forte concentrazione di partecipanti dagli Stati Uniti (61.72%), seguiti da India (8.24%), Filippine (6.51%), Canada (4.65%) e Regno Unito (3.76%). Altre nazioni sono rappresentate in proporzioni molto minori, con alcuni paesi che hanno una rappresentazione praticamente nulla. In figura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3455951"/>
            <a:ext cx="10254112" cy="5560610"/>
            <a:chOff x="0" y="0"/>
            <a:chExt cx="13672149" cy="7414147"/>
          </a:xfrm>
        </p:grpSpPr>
        <p:pic>
          <p:nvPicPr>
            <p:cNvPr id="3" name="Picture 3"/>
            <p:cNvPicPr>
              <a:picLocks noChangeAspect="1"/>
            </p:cNvPicPr>
            <p:nvPr/>
          </p:nvPicPr>
          <p:blipFill>
            <a:blip r:embed="rId2"/>
            <a:srcRect l="3844" r="3844"/>
            <a:stretch>
              <a:fillRect/>
            </a:stretch>
          </p:blipFill>
          <p:spPr>
            <a:xfrm>
              <a:off x="0" y="0"/>
              <a:ext cx="13672149" cy="7414147"/>
            </a:xfrm>
            <a:prstGeom prst="rect">
              <a:avLst/>
            </a:prstGeom>
          </p:spPr>
        </p:pic>
      </p:grpSp>
      <p:grpSp>
        <p:nvGrpSpPr>
          <p:cNvPr id="4" name="Group 4"/>
          <p:cNvGrpSpPr/>
          <p:nvPr/>
        </p:nvGrpSpPr>
        <p:grpSpPr>
          <a:xfrm>
            <a:off x="9568207" y="3177928"/>
            <a:ext cx="8598379" cy="899304"/>
            <a:chOff x="0" y="0"/>
            <a:chExt cx="2264594" cy="236854"/>
          </a:xfrm>
        </p:grpSpPr>
        <p:sp>
          <p:nvSpPr>
            <p:cNvPr id="5" name="Freeform 5"/>
            <p:cNvSpPr/>
            <p:nvPr/>
          </p:nvSpPr>
          <p:spPr>
            <a:xfrm>
              <a:off x="0" y="0"/>
              <a:ext cx="2264594" cy="236854"/>
            </a:xfrm>
            <a:custGeom>
              <a:avLst/>
              <a:gdLst/>
              <a:ahLst/>
              <a:cxnLst/>
              <a:rect l="l" t="t" r="r" b="b"/>
              <a:pathLst>
                <a:path w="2264594" h="236854">
                  <a:moveTo>
                    <a:pt x="0" y="0"/>
                  </a:moveTo>
                  <a:lnTo>
                    <a:pt x="2264594" y="0"/>
                  </a:lnTo>
                  <a:lnTo>
                    <a:pt x="2264594" y="236854"/>
                  </a:lnTo>
                  <a:lnTo>
                    <a:pt x="0" y="236854"/>
                  </a:lnTo>
                  <a:close/>
                </a:path>
              </a:pathLst>
            </a:custGeom>
            <a:solidFill>
              <a:srgbClr val="AA7D55"/>
            </a:solidFill>
          </p:spPr>
          <p:txBody>
            <a:bodyPr/>
            <a:lstStyle/>
            <a:p>
              <a:endParaRPr lang="it-IT"/>
            </a:p>
          </p:txBody>
        </p:sp>
        <p:sp>
          <p:nvSpPr>
            <p:cNvPr id="6" name="TextBox 6"/>
            <p:cNvSpPr txBox="1"/>
            <p:nvPr/>
          </p:nvSpPr>
          <p:spPr>
            <a:xfrm>
              <a:off x="0" y="-57150"/>
              <a:ext cx="2264594" cy="29400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769908"/>
            <a:chOff x="0" y="0"/>
            <a:chExt cx="4816593" cy="202774"/>
          </a:xfrm>
        </p:grpSpPr>
        <p:sp>
          <p:nvSpPr>
            <p:cNvPr id="8" name="Freeform 8"/>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9" name="TextBox 9"/>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0" name="Group 10"/>
          <p:cNvGrpSpPr/>
          <p:nvPr/>
        </p:nvGrpSpPr>
        <p:grpSpPr>
          <a:xfrm>
            <a:off x="8423448" y="0"/>
            <a:ext cx="3117064" cy="769908"/>
            <a:chOff x="0" y="0"/>
            <a:chExt cx="820955" cy="202774"/>
          </a:xfrm>
        </p:grpSpPr>
        <p:sp>
          <p:nvSpPr>
            <p:cNvPr id="11" name="Freeform 11"/>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12" name="TextBox 12"/>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64209" y="1344194"/>
            <a:ext cx="9225412" cy="1397382"/>
          </a:xfrm>
          <a:prstGeom prst="rect">
            <a:avLst/>
          </a:prstGeom>
        </p:spPr>
        <p:txBody>
          <a:bodyPr lIns="0" tIns="0" rIns="0" bIns="0" rtlCol="0" anchor="t">
            <a:spAutoFit/>
          </a:bodyPr>
          <a:lstStyle/>
          <a:p>
            <a:pPr algn="l">
              <a:lnSpc>
                <a:spcPts val="10016"/>
              </a:lnSpc>
            </a:pPr>
            <a:r>
              <a:rPr lang="en-US" sz="10016">
                <a:solidFill>
                  <a:srgbClr val="000000"/>
                </a:solidFill>
                <a:latin typeface="Helios Extended Bold"/>
              </a:rPr>
              <a:t>ACM</a:t>
            </a:r>
          </a:p>
        </p:txBody>
      </p:sp>
      <p:sp>
        <p:nvSpPr>
          <p:cNvPr id="14" name="TextBox 14"/>
          <p:cNvSpPr txBox="1"/>
          <p:nvPr/>
        </p:nvSpPr>
        <p:spPr>
          <a:xfrm>
            <a:off x="4484281" y="1474304"/>
            <a:ext cx="13284845" cy="1703624"/>
          </a:xfrm>
          <a:prstGeom prst="rect">
            <a:avLst/>
          </a:prstGeom>
        </p:spPr>
        <p:txBody>
          <a:bodyPr lIns="0" tIns="0" rIns="0" bIns="0" rtlCol="0" anchor="t">
            <a:spAutoFit/>
          </a:bodyPr>
          <a:lstStyle/>
          <a:p>
            <a:pPr algn="l">
              <a:lnSpc>
                <a:spcPts val="2719"/>
              </a:lnSpc>
            </a:pPr>
            <a:r>
              <a:rPr lang="en-US" sz="1942">
                <a:solidFill>
                  <a:srgbClr val="202020"/>
                </a:solidFill>
                <a:latin typeface="Poppins"/>
              </a:rPr>
              <a:t>In seguito, è stato applicato l’analisi delle corrispondenze multiple il cui fine ultimo risiede nell’esplorazione e visualizzazione delle associazioni tra le categorie delle variabili prese in esame. Per il solo scopo esplorativo le variabili numeriche sono state trasformate in categoriali distinguendo utenti i cui valori sono maggiori o minori della media della stessa variabile. </a:t>
            </a:r>
          </a:p>
          <a:p>
            <a:pPr algn="l">
              <a:lnSpc>
                <a:spcPts val="2719"/>
              </a:lnSpc>
            </a:pPr>
            <a:endParaRPr lang="en-US" sz="1942">
              <a:solidFill>
                <a:srgbClr val="202020"/>
              </a:solidFill>
              <a:latin typeface="Poppins"/>
            </a:endParaRPr>
          </a:p>
        </p:txBody>
      </p:sp>
      <p:sp>
        <p:nvSpPr>
          <p:cNvPr id="15" name="TextBox 15"/>
          <p:cNvSpPr txBox="1"/>
          <p:nvPr/>
        </p:nvSpPr>
        <p:spPr>
          <a:xfrm>
            <a:off x="10645161" y="4510619"/>
            <a:ext cx="7274391" cy="3783005"/>
          </a:xfrm>
          <a:prstGeom prst="rect">
            <a:avLst/>
          </a:prstGeom>
        </p:spPr>
        <p:txBody>
          <a:bodyPr lIns="0" tIns="0" rIns="0" bIns="0" rtlCol="0" anchor="t">
            <a:spAutoFit/>
          </a:bodyPr>
          <a:lstStyle/>
          <a:p>
            <a:pPr algn="l">
              <a:lnSpc>
                <a:spcPts val="2520"/>
              </a:lnSpc>
            </a:pPr>
            <a:r>
              <a:rPr lang="en-US" sz="1800">
                <a:solidFill>
                  <a:srgbClr val="202020"/>
                </a:solidFill>
                <a:latin typeface="Poppins"/>
              </a:rPr>
              <a:t>1)     L'elevato contributo tra Rollover ratio &lt; media, Parole per minuto &lt; media, IKI &gt; media e utilizzo di 1-2 dita per la scrittura. </a:t>
            </a:r>
          </a:p>
          <a:p>
            <a:pPr algn="l">
              <a:lnSpc>
                <a:spcPts val="2520"/>
              </a:lnSpc>
            </a:pPr>
            <a:r>
              <a:rPr lang="en-US" sz="1800">
                <a:solidFill>
                  <a:srgbClr val="202020"/>
                </a:solidFill>
                <a:latin typeface="Poppins"/>
              </a:rPr>
              <a:t>2)     La relazione tra sesso biologico femminile e tempo medio di pressione dei tasti &gt; media. </a:t>
            </a:r>
          </a:p>
          <a:p>
            <a:pPr algn="l">
              <a:lnSpc>
                <a:spcPts val="2520"/>
              </a:lnSpc>
            </a:pPr>
            <a:r>
              <a:rPr lang="en-US" sz="1800">
                <a:solidFill>
                  <a:srgbClr val="202020"/>
                </a:solidFill>
                <a:latin typeface="Poppins"/>
              </a:rPr>
              <a:t>3)     La vicinanza tra gli utenti la cui lingua nativa è inglese, tasso di errore &lt; media, tempo dedicato alla scrittura &lt; media. </a:t>
            </a:r>
          </a:p>
          <a:p>
            <a:pPr algn="l">
              <a:lnSpc>
                <a:spcPts val="2520"/>
              </a:lnSpc>
            </a:pPr>
            <a:r>
              <a:rPr lang="en-US" sz="1800">
                <a:solidFill>
                  <a:srgbClr val="202020"/>
                </a:solidFill>
                <a:latin typeface="Poppins"/>
              </a:rPr>
              <a:t>4)     In maniera analoga al punto (2), la vicinanza tra soggetti di sesso maschile e tempo di pressione &lt; media. </a:t>
            </a:r>
          </a:p>
          <a:p>
            <a:pPr algn="l">
              <a:lnSpc>
                <a:spcPts val="2520"/>
              </a:lnSpc>
            </a:pPr>
            <a:r>
              <a:rPr lang="en-US" sz="1800">
                <a:solidFill>
                  <a:srgbClr val="202020"/>
                </a:solidFill>
                <a:latin typeface="Poppins"/>
              </a:rPr>
              <a:t>5)     Gli utenti che non hanno svolto corsi di scrittura, utilizzo di (3-4)(5-6) dita, tasso di errore &gt; media e non parlano nativamente la lingua inglese.</a:t>
            </a:r>
          </a:p>
          <a:p>
            <a:pPr algn="l">
              <a:lnSpc>
                <a:spcPts val="2520"/>
              </a:lnSpc>
            </a:pPr>
            <a:endParaRPr lang="en-US" sz="1800">
              <a:solidFill>
                <a:srgbClr val="202020"/>
              </a:solidFill>
              <a:latin typeface="Poppins"/>
            </a:endParaRPr>
          </a:p>
        </p:txBody>
      </p:sp>
      <p:sp>
        <p:nvSpPr>
          <p:cNvPr id="16" name="TextBox 16"/>
          <p:cNvSpPr txBox="1"/>
          <p:nvPr/>
        </p:nvSpPr>
        <p:spPr>
          <a:xfrm>
            <a:off x="10693415" y="3303730"/>
            <a:ext cx="3052568" cy="552396"/>
          </a:xfrm>
          <a:prstGeom prst="rect">
            <a:avLst/>
          </a:prstGeom>
        </p:spPr>
        <p:txBody>
          <a:bodyPr lIns="0" tIns="0" rIns="0" bIns="0" rtlCol="0" anchor="t">
            <a:spAutoFit/>
          </a:bodyPr>
          <a:lstStyle/>
          <a:p>
            <a:pPr algn="l">
              <a:lnSpc>
                <a:spcPts val="4200"/>
              </a:lnSpc>
            </a:pPr>
            <a:r>
              <a:rPr lang="en-US" sz="3000">
                <a:solidFill>
                  <a:srgbClr val="F9F9F9"/>
                </a:solidFill>
                <a:latin typeface="Helios Extended Bold"/>
              </a:rPr>
              <a:t>KEYPOINTS</a:t>
            </a:r>
          </a:p>
        </p:txBody>
      </p:sp>
      <p:sp>
        <p:nvSpPr>
          <p:cNvPr id="17" name="TextBox 17"/>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8" name="TextBox 18"/>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9" name="TextBox 19"/>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0" name="TextBox 20"/>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1" name="TextBox 21"/>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2" name="TextBox 22"/>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3" name="TextBox 23"/>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61623" y="2736978"/>
            <a:ext cx="6707481" cy="481339"/>
            <a:chOff x="0" y="0"/>
            <a:chExt cx="1630915" cy="117037"/>
          </a:xfrm>
        </p:grpSpPr>
        <p:sp>
          <p:nvSpPr>
            <p:cNvPr id="3" name="Freeform 3"/>
            <p:cNvSpPr/>
            <p:nvPr/>
          </p:nvSpPr>
          <p:spPr>
            <a:xfrm>
              <a:off x="0" y="0"/>
              <a:ext cx="1630915" cy="117037"/>
            </a:xfrm>
            <a:custGeom>
              <a:avLst/>
              <a:gdLst/>
              <a:ahLst/>
              <a:cxnLst/>
              <a:rect l="l" t="t" r="r" b="b"/>
              <a:pathLst>
                <a:path w="1630915" h="117037">
                  <a:moveTo>
                    <a:pt x="58518" y="0"/>
                  </a:moveTo>
                  <a:lnTo>
                    <a:pt x="1572397" y="0"/>
                  </a:lnTo>
                  <a:cubicBezTo>
                    <a:pt x="1587917" y="0"/>
                    <a:pt x="1602801" y="6165"/>
                    <a:pt x="1613776" y="17140"/>
                  </a:cubicBezTo>
                  <a:cubicBezTo>
                    <a:pt x="1624750" y="28114"/>
                    <a:pt x="1630915" y="42998"/>
                    <a:pt x="1630915" y="58518"/>
                  </a:cubicBezTo>
                  <a:lnTo>
                    <a:pt x="1630915" y="58518"/>
                  </a:lnTo>
                  <a:cubicBezTo>
                    <a:pt x="1630915" y="74039"/>
                    <a:pt x="1624750" y="88923"/>
                    <a:pt x="1613776" y="99897"/>
                  </a:cubicBezTo>
                  <a:cubicBezTo>
                    <a:pt x="1602801" y="110872"/>
                    <a:pt x="1587917" y="117037"/>
                    <a:pt x="1572397" y="117037"/>
                  </a:cubicBezTo>
                  <a:lnTo>
                    <a:pt x="58518" y="117037"/>
                  </a:lnTo>
                  <a:cubicBezTo>
                    <a:pt x="42998" y="117037"/>
                    <a:pt x="28114" y="110872"/>
                    <a:pt x="17140" y="99897"/>
                  </a:cubicBezTo>
                  <a:cubicBezTo>
                    <a:pt x="6165" y="88923"/>
                    <a:pt x="0" y="74039"/>
                    <a:pt x="0" y="58518"/>
                  </a:cubicBezTo>
                  <a:lnTo>
                    <a:pt x="0" y="58518"/>
                  </a:lnTo>
                  <a:cubicBezTo>
                    <a:pt x="0" y="42998"/>
                    <a:pt x="6165" y="28114"/>
                    <a:pt x="17140" y="17140"/>
                  </a:cubicBezTo>
                  <a:cubicBezTo>
                    <a:pt x="28114" y="6165"/>
                    <a:pt x="42998" y="0"/>
                    <a:pt x="58518" y="0"/>
                  </a:cubicBezTo>
                  <a:close/>
                </a:path>
              </a:pathLst>
            </a:custGeom>
            <a:solidFill>
              <a:srgbClr val="DBDBDB"/>
            </a:solidFill>
          </p:spPr>
          <p:txBody>
            <a:bodyPr/>
            <a:lstStyle/>
            <a:p>
              <a:endParaRPr lang="it-IT"/>
            </a:p>
          </p:txBody>
        </p:sp>
        <p:sp>
          <p:nvSpPr>
            <p:cNvPr id="4" name="TextBox 4"/>
            <p:cNvSpPr txBox="1"/>
            <p:nvPr/>
          </p:nvSpPr>
          <p:spPr>
            <a:xfrm>
              <a:off x="0" y="-38100"/>
              <a:ext cx="1630915" cy="155137"/>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9661623" y="5864040"/>
            <a:ext cx="6707481" cy="481339"/>
            <a:chOff x="0" y="0"/>
            <a:chExt cx="1630915" cy="117037"/>
          </a:xfrm>
        </p:grpSpPr>
        <p:sp>
          <p:nvSpPr>
            <p:cNvPr id="6" name="Freeform 6"/>
            <p:cNvSpPr/>
            <p:nvPr/>
          </p:nvSpPr>
          <p:spPr>
            <a:xfrm>
              <a:off x="0" y="0"/>
              <a:ext cx="1630915" cy="117037"/>
            </a:xfrm>
            <a:custGeom>
              <a:avLst/>
              <a:gdLst/>
              <a:ahLst/>
              <a:cxnLst/>
              <a:rect l="l" t="t" r="r" b="b"/>
              <a:pathLst>
                <a:path w="1630915" h="117037">
                  <a:moveTo>
                    <a:pt x="58518" y="0"/>
                  </a:moveTo>
                  <a:lnTo>
                    <a:pt x="1572397" y="0"/>
                  </a:lnTo>
                  <a:cubicBezTo>
                    <a:pt x="1587917" y="0"/>
                    <a:pt x="1602801" y="6165"/>
                    <a:pt x="1613776" y="17140"/>
                  </a:cubicBezTo>
                  <a:cubicBezTo>
                    <a:pt x="1624750" y="28114"/>
                    <a:pt x="1630915" y="42998"/>
                    <a:pt x="1630915" y="58518"/>
                  </a:cubicBezTo>
                  <a:lnTo>
                    <a:pt x="1630915" y="58518"/>
                  </a:lnTo>
                  <a:cubicBezTo>
                    <a:pt x="1630915" y="74039"/>
                    <a:pt x="1624750" y="88923"/>
                    <a:pt x="1613776" y="99897"/>
                  </a:cubicBezTo>
                  <a:cubicBezTo>
                    <a:pt x="1602801" y="110872"/>
                    <a:pt x="1587917" y="117037"/>
                    <a:pt x="1572397" y="117037"/>
                  </a:cubicBezTo>
                  <a:lnTo>
                    <a:pt x="58518" y="117037"/>
                  </a:lnTo>
                  <a:cubicBezTo>
                    <a:pt x="42998" y="117037"/>
                    <a:pt x="28114" y="110872"/>
                    <a:pt x="17140" y="99897"/>
                  </a:cubicBezTo>
                  <a:cubicBezTo>
                    <a:pt x="6165" y="88923"/>
                    <a:pt x="0" y="74039"/>
                    <a:pt x="0" y="58518"/>
                  </a:cubicBezTo>
                  <a:lnTo>
                    <a:pt x="0" y="58518"/>
                  </a:lnTo>
                  <a:cubicBezTo>
                    <a:pt x="0" y="42998"/>
                    <a:pt x="6165" y="28114"/>
                    <a:pt x="17140" y="17140"/>
                  </a:cubicBezTo>
                  <a:cubicBezTo>
                    <a:pt x="28114" y="6165"/>
                    <a:pt x="42998" y="0"/>
                    <a:pt x="58518" y="0"/>
                  </a:cubicBezTo>
                  <a:close/>
                </a:path>
              </a:pathLst>
            </a:custGeom>
            <a:solidFill>
              <a:srgbClr val="DBDBDB"/>
            </a:solidFill>
          </p:spPr>
          <p:txBody>
            <a:bodyPr/>
            <a:lstStyle/>
            <a:p>
              <a:endParaRPr lang="it-IT"/>
            </a:p>
          </p:txBody>
        </p:sp>
        <p:sp>
          <p:nvSpPr>
            <p:cNvPr id="7" name="TextBox 7"/>
            <p:cNvSpPr txBox="1"/>
            <p:nvPr/>
          </p:nvSpPr>
          <p:spPr>
            <a:xfrm>
              <a:off x="0" y="-38100"/>
              <a:ext cx="1630915" cy="155137"/>
            </a:xfrm>
            <a:prstGeom prst="rect">
              <a:avLst/>
            </a:prstGeom>
          </p:spPr>
          <p:txBody>
            <a:bodyPr lIns="50800" tIns="50800" rIns="50800" bIns="50800" rtlCol="0" anchor="ctr"/>
            <a:lstStyle/>
            <a:p>
              <a:pPr algn="ctr">
                <a:lnSpc>
                  <a:spcPts val="3360"/>
                </a:lnSpc>
              </a:pPr>
              <a:endParaRPr/>
            </a:p>
          </p:txBody>
        </p:sp>
      </p:grpSp>
      <p:grpSp>
        <p:nvGrpSpPr>
          <p:cNvPr id="8" name="Group 8"/>
          <p:cNvGrpSpPr/>
          <p:nvPr/>
        </p:nvGrpSpPr>
        <p:grpSpPr>
          <a:xfrm>
            <a:off x="9661623" y="2736978"/>
            <a:ext cx="2341385" cy="481339"/>
            <a:chOff x="0" y="0"/>
            <a:chExt cx="569305" cy="117037"/>
          </a:xfrm>
        </p:grpSpPr>
        <p:sp>
          <p:nvSpPr>
            <p:cNvPr id="9" name="Freeform 9"/>
            <p:cNvSpPr/>
            <p:nvPr/>
          </p:nvSpPr>
          <p:spPr>
            <a:xfrm>
              <a:off x="0" y="0"/>
              <a:ext cx="569305" cy="117037"/>
            </a:xfrm>
            <a:custGeom>
              <a:avLst/>
              <a:gdLst/>
              <a:ahLst/>
              <a:cxnLst/>
              <a:rect l="l" t="t" r="r" b="b"/>
              <a:pathLst>
                <a:path w="569305" h="117037">
                  <a:moveTo>
                    <a:pt x="58518" y="0"/>
                  </a:moveTo>
                  <a:lnTo>
                    <a:pt x="510786" y="0"/>
                  </a:lnTo>
                  <a:cubicBezTo>
                    <a:pt x="526306" y="0"/>
                    <a:pt x="541191" y="6165"/>
                    <a:pt x="552165" y="17140"/>
                  </a:cubicBezTo>
                  <a:cubicBezTo>
                    <a:pt x="563140" y="28114"/>
                    <a:pt x="569305" y="42998"/>
                    <a:pt x="569305" y="58518"/>
                  </a:cubicBezTo>
                  <a:lnTo>
                    <a:pt x="569305" y="58518"/>
                  </a:lnTo>
                  <a:cubicBezTo>
                    <a:pt x="569305" y="74039"/>
                    <a:pt x="563140" y="88923"/>
                    <a:pt x="552165" y="99897"/>
                  </a:cubicBezTo>
                  <a:cubicBezTo>
                    <a:pt x="541191" y="110872"/>
                    <a:pt x="526306" y="117037"/>
                    <a:pt x="510786" y="117037"/>
                  </a:cubicBezTo>
                  <a:lnTo>
                    <a:pt x="58518" y="117037"/>
                  </a:lnTo>
                  <a:cubicBezTo>
                    <a:pt x="42998" y="117037"/>
                    <a:pt x="28114" y="110872"/>
                    <a:pt x="17140" y="99897"/>
                  </a:cubicBezTo>
                  <a:cubicBezTo>
                    <a:pt x="6165" y="88923"/>
                    <a:pt x="0" y="74039"/>
                    <a:pt x="0" y="58518"/>
                  </a:cubicBezTo>
                  <a:lnTo>
                    <a:pt x="0" y="58518"/>
                  </a:lnTo>
                  <a:cubicBezTo>
                    <a:pt x="0" y="42998"/>
                    <a:pt x="6165" y="28114"/>
                    <a:pt x="17140" y="17140"/>
                  </a:cubicBezTo>
                  <a:cubicBezTo>
                    <a:pt x="28114" y="6165"/>
                    <a:pt x="42998" y="0"/>
                    <a:pt x="58518" y="0"/>
                  </a:cubicBezTo>
                  <a:close/>
                </a:path>
              </a:pathLst>
            </a:custGeom>
            <a:solidFill>
              <a:srgbClr val="AA7D55"/>
            </a:solidFill>
          </p:spPr>
          <p:txBody>
            <a:bodyPr/>
            <a:lstStyle/>
            <a:p>
              <a:endParaRPr lang="it-IT"/>
            </a:p>
          </p:txBody>
        </p:sp>
        <p:sp>
          <p:nvSpPr>
            <p:cNvPr id="10" name="TextBox 10"/>
            <p:cNvSpPr txBox="1"/>
            <p:nvPr/>
          </p:nvSpPr>
          <p:spPr>
            <a:xfrm>
              <a:off x="0" y="-38100"/>
              <a:ext cx="569305" cy="155137"/>
            </a:xfrm>
            <a:prstGeom prst="rect">
              <a:avLst/>
            </a:prstGeom>
          </p:spPr>
          <p:txBody>
            <a:bodyPr lIns="50800" tIns="50800" rIns="50800" bIns="50800" rtlCol="0" anchor="ctr"/>
            <a:lstStyle/>
            <a:p>
              <a:pPr algn="ctr">
                <a:lnSpc>
                  <a:spcPts val="3360"/>
                </a:lnSpc>
              </a:pPr>
              <a:endParaRPr/>
            </a:p>
          </p:txBody>
        </p:sp>
      </p:grpSp>
      <p:grpSp>
        <p:nvGrpSpPr>
          <p:cNvPr id="11" name="Group 11"/>
          <p:cNvGrpSpPr/>
          <p:nvPr/>
        </p:nvGrpSpPr>
        <p:grpSpPr>
          <a:xfrm>
            <a:off x="9661623" y="5864040"/>
            <a:ext cx="2341385" cy="481339"/>
            <a:chOff x="0" y="0"/>
            <a:chExt cx="569305" cy="117037"/>
          </a:xfrm>
        </p:grpSpPr>
        <p:sp>
          <p:nvSpPr>
            <p:cNvPr id="12" name="Freeform 12"/>
            <p:cNvSpPr/>
            <p:nvPr/>
          </p:nvSpPr>
          <p:spPr>
            <a:xfrm>
              <a:off x="0" y="0"/>
              <a:ext cx="569305" cy="117037"/>
            </a:xfrm>
            <a:custGeom>
              <a:avLst/>
              <a:gdLst/>
              <a:ahLst/>
              <a:cxnLst/>
              <a:rect l="l" t="t" r="r" b="b"/>
              <a:pathLst>
                <a:path w="569305" h="117037">
                  <a:moveTo>
                    <a:pt x="58518" y="0"/>
                  </a:moveTo>
                  <a:lnTo>
                    <a:pt x="510786" y="0"/>
                  </a:lnTo>
                  <a:cubicBezTo>
                    <a:pt x="526306" y="0"/>
                    <a:pt x="541191" y="6165"/>
                    <a:pt x="552165" y="17140"/>
                  </a:cubicBezTo>
                  <a:cubicBezTo>
                    <a:pt x="563140" y="28114"/>
                    <a:pt x="569305" y="42998"/>
                    <a:pt x="569305" y="58518"/>
                  </a:cubicBezTo>
                  <a:lnTo>
                    <a:pt x="569305" y="58518"/>
                  </a:lnTo>
                  <a:cubicBezTo>
                    <a:pt x="569305" y="74039"/>
                    <a:pt x="563140" y="88923"/>
                    <a:pt x="552165" y="99897"/>
                  </a:cubicBezTo>
                  <a:cubicBezTo>
                    <a:pt x="541191" y="110872"/>
                    <a:pt x="526306" y="117037"/>
                    <a:pt x="510786" y="117037"/>
                  </a:cubicBezTo>
                  <a:lnTo>
                    <a:pt x="58518" y="117037"/>
                  </a:lnTo>
                  <a:cubicBezTo>
                    <a:pt x="42998" y="117037"/>
                    <a:pt x="28114" y="110872"/>
                    <a:pt x="17140" y="99897"/>
                  </a:cubicBezTo>
                  <a:cubicBezTo>
                    <a:pt x="6165" y="88923"/>
                    <a:pt x="0" y="74039"/>
                    <a:pt x="0" y="58518"/>
                  </a:cubicBezTo>
                  <a:lnTo>
                    <a:pt x="0" y="58518"/>
                  </a:lnTo>
                  <a:cubicBezTo>
                    <a:pt x="0" y="42998"/>
                    <a:pt x="6165" y="28114"/>
                    <a:pt x="17140" y="17140"/>
                  </a:cubicBezTo>
                  <a:cubicBezTo>
                    <a:pt x="28114" y="6165"/>
                    <a:pt x="42998" y="0"/>
                    <a:pt x="58518" y="0"/>
                  </a:cubicBezTo>
                  <a:close/>
                </a:path>
              </a:pathLst>
            </a:custGeom>
            <a:solidFill>
              <a:srgbClr val="AA7D55"/>
            </a:solidFill>
          </p:spPr>
          <p:txBody>
            <a:bodyPr/>
            <a:lstStyle/>
            <a:p>
              <a:endParaRPr lang="it-IT"/>
            </a:p>
          </p:txBody>
        </p:sp>
        <p:sp>
          <p:nvSpPr>
            <p:cNvPr id="13" name="TextBox 13"/>
            <p:cNvSpPr txBox="1"/>
            <p:nvPr/>
          </p:nvSpPr>
          <p:spPr>
            <a:xfrm>
              <a:off x="0" y="-38100"/>
              <a:ext cx="569305" cy="155137"/>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0" y="3485419"/>
            <a:ext cx="8249267" cy="334554"/>
            <a:chOff x="0" y="0"/>
            <a:chExt cx="2005798" cy="81346"/>
          </a:xfrm>
        </p:grpSpPr>
        <p:sp>
          <p:nvSpPr>
            <p:cNvPr id="15" name="Freeform 15"/>
            <p:cNvSpPr/>
            <p:nvPr/>
          </p:nvSpPr>
          <p:spPr>
            <a:xfrm>
              <a:off x="0" y="0"/>
              <a:ext cx="2005798" cy="81346"/>
            </a:xfrm>
            <a:custGeom>
              <a:avLst/>
              <a:gdLst/>
              <a:ahLst/>
              <a:cxnLst/>
              <a:rect l="l" t="t" r="r" b="b"/>
              <a:pathLst>
                <a:path w="2005798" h="81346">
                  <a:moveTo>
                    <a:pt x="40673" y="0"/>
                  </a:moveTo>
                  <a:lnTo>
                    <a:pt x="1965125" y="0"/>
                  </a:lnTo>
                  <a:cubicBezTo>
                    <a:pt x="1987589" y="0"/>
                    <a:pt x="2005798" y="18210"/>
                    <a:pt x="2005798" y="40673"/>
                  </a:cubicBezTo>
                  <a:lnTo>
                    <a:pt x="2005798" y="40673"/>
                  </a:lnTo>
                  <a:cubicBezTo>
                    <a:pt x="2005798" y="63136"/>
                    <a:pt x="1987589" y="81346"/>
                    <a:pt x="1965125" y="81346"/>
                  </a:cubicBezTo>
                  <a:lnTo>
                    <a:pt x="40673" y="81346"/>
                  </a:lnTo>
                  <a:cubicBezTo>
                    <a:pt x="18210" y="81346"/>
                    <a:pt x="0" y="63136"/>
                    <a:pt x="0" y="40673"/>
                  </a:cubicBezTo>
                  <a:lnTo>
                    <a:pt x="0" y="40673"/>
                  </a:lnTo>
                  <a:cubicBezTo>
                    <a:pt x="0" y="18210"/>
                    <a:pt x="18210" y="0"/>
                    <a:pt x="40673" y="0"/>
                  </a:cubicBezTo>
                  <a:close/>
                </a:path>
              </a:pathLst>
            </a:custGeom>
            <a:solidFill>
              <a:srgbClr val="DBDBDB"/>
            </a:solidFill>
          </p:spPr>
          <p:txBody>
            <a:bodyPr/>
            <a:lstStyle/>
            <a:p>
              <a:endParaRPr lang="it-IT"/>
            </a:p>
          </p:txBody>
        </p:sp>
        <p:sp>
          <p:nvSpPr>
            <p:cNvPr id="16" name="TextBox 16"/>
            <p:cNvSpPr txBox="1"/>
            <p:nvPr/>
          </p:nvSpPr>
          <p:spPr>
            <a:xfrm>
              <a:off x="0" y="-38100"/>
              <a:ext cx="2005798" cy="119446"/>
            </a:xfrm>
            <a:prstGeom prst="rect">
              <a:avLst/>
            </a:prstGeom>
          </p:spPr>
          <p:txBody>
            <a:bodyPr lIns="50800" tIns="50800" rIns="50800" bIns="50800" rtlCol="0" anchor="ctr"/>
            <a:lstStyle/>
            <a:p>
              <a:pPr algn="ctr">
                <a:lnSpc>
                  <a:spcPts val="3360"/>
                </a:lnSpc>
              </a:pPr>
              <a:endParaRPr/>
            </a:p>
          </p:txBody>
        </p:sp>
      </p:grpSp>
      <p:grpSp>
        <p:nvGrpSpPr>
          <p:cNvPr id="17" name="Group 17"/>
          <p:cNvGrpSpPr/>
          <p:nvPr/>
        </p:nvGrpSpPr>
        <p:grpSpPr>
          <a:xfrm>
            <a:off x="1105235" y="3485419"/>
            <a:ext cx="1578270" cy="334554"/>
            <a:chOff x="0" y="0"/>
            <a:chExt cx="383754" cy="81346"/>
          </a:xfrm>
        </p:grpSpPr>
        <p:sp>
          <p:nvSpPr>
            <p:cNvPr id="18" name="Freeform 18"/>
            <p:cNvSpPr/>
            <p:nvPr/>
          </p:nvSpPr>
          <p:spPr>
            <a:xfrm>
              <a:off x="0" y="0"/>
              <a:ext cx="383754" cy="81346"/>
            </a:xfrm>
            <a:custGeom>
              <a:avLst/>
              <a:gdLst/>
              <a:ahLst/>
              <a:cxnLst/>
              <a:rect l="l" t="t" r="r" b="b"/>
              <a:pathLst>
                <a:path w="383754" h="81346">
                  <a:moveTo>
                    <a:pt x="40673" y="0"/>
                  </a:moveTo>
                  <a:lnTo>
                    <a:pt x="343081" y="0"/>
                  </a:lnTo>
                  <a:cubicBezTo>
                    <a:pt x="365544" y="0"/>
                    <a:pt x="383754" y="18210"/>
                    <a:pt x="383754" y="40673"/>
                  </a:cubicBezTo>
                  <a:lnTo>
                    <a:pt x="383754" y="40673"/>
                  </a:lnTo>
                  <a:cubicBezTo>
                    <a:pt x="383754" y="63136"/>
                    <a:pt x="365544" y="81346"/>
                    <a:pt x="343081" y="81346"/>
                  </a:cubicBezTo>
                  <a:lnTo>
                    <a:pt x="40673" y="81346"/>
                  </a:lnTo>
                  <a:cubicBezTo>
                    <a:pt x="18210" y="81346"/>
                    <a:pt x="0" y="63136"/>
                    <a:pt x="0" y="40673"/>
                  </a:cubicBezTo>
                  <a:lnTo>
                    <a:pt x="0" y="40673"/>
                  </a:lnTo>
                  <a:cubicBezTo>
                    <a:pt x="0" y="18210"/>
                    <a:pt x="18210" y="0"/>
                    <a:pt x="40673" y="0"/>
                  </a:cubicBezTo>
                  <a:close/>
                </a:path>
              </a:pathLst>
            </a:custGeom>
            <a:solidFill>
              <a:srgbClr val="A97658"/>
            </a:solidFill>
          </p:spPr>
          <p:txBody>
            <a:bodyPr/>
            <a:lstStyle/>
            <a:p>
              <a:endParaRPr lang="it-IT"/>
            </a:p>
          </p:txBody>
        </p:sp>
        <p:sp>
          <p:nvSpPr>
            <p:cNvPr id="19" name="TextBox 19"/>
            <p:cNvSpPr txBox="1"/>
            <p:nvPr/>
          </p:nvSpPr>
          <p:spPr>
            <a:xfrm>
              <a:off x="0" y="-38100"/>
              <a:ext cx="383754" cy="119446"/>
            </a:xfrm>
            <a:prstGeom prst="rect">
              <a:avLst/>
            </a:prstGeom>
          </p:spPr>
          <p:txBody>
            <a:bodyPr lIns="50800" tIns="50800" rIns="50800" bIns="50800" rtlCol="0" anchor="ctr"/>
            <a:lstStyle/>
            <a:p>
              <a:pPr algn="ctr">
                <a:lnSpc>
                  <a:spcPts val="3360"/>
                </a:lnSpc>
              </a:pPr>
              <a:endParaRPr/>
            </a:p>
          </p:txBody>
        </p:sp>
      </p:grpSp>
      <p:grpSp>
        <p:nvGrpSpPr>
          <p:cNvPr id="20" name="Group 20"/>
          <p:cNvGrpSpPr/>
          <p:nvPr/>
        </p:nvGrpSpPr>
        <p:grpSpPr>
          <a:xfrm>
            <a:off x="0" y="0"/>
            <a:ext cx="18288000" cy="769908"/>
            <a:chOff x="0" y="0"/>
            <a:chExt cx="4816593" cy="202774"/>
          </a:xfrm>
        </p:grpSpPr>
        <p:sp>
          <p:nvSpPr>
            <p:cNvPr id="21" name="Freeform 21"/>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22" name="TextBox 22"/>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23" name="Group 23"/>
          <p:cNvGrpSpPr/>
          <p:nvPr/>
        </p:nvGrpSpPr>
        <p:grpSpPr>
          <a:xfrm>
            <a:off x="11051320" y="0"/>
            <a:ext cx="3117064" cy="769908"/>
            <a:chOff x="0" y="0"/>
            <a:chExt cx="820955" cy="202774"/>
          </a:xfrm>
        </p:grpSpPr>
        <p:sp>
          <p:nvSpPr>
            <p:cNvPr id="24" name="Freeform 24"/>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25" name="TextBox 25"/>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599082" y="4369913"/>
            <a:ext cx="4869586" cy="4114800"/>
          </a:xfrm>
          <a:custGeom>
            <a:avLst/>
            <a:gdLst/>
            <a:ahLst/>
            <a:cxnLst/>
            <a:rect l="l" t="t" r="r" b="b"/>
            <a:pathLst>
              <a:path w="4869586" h="4114800">
                <a:moveTo>
                  <a:pt x="0" y="0"/>
                </a:moveTo>
                <a:lnTo>
                  <a:pt x="4869585" y="0"/>
                </a:lnTo>
                <a:lnTo>
                  <a:pt x="4869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27" name="TextBox 27"/>
          <p:cNvSpPr txBox="1"/>
          <p:nvPr/>
        </p:nvSpPr>
        <p:spPr>
          <a:xfrm>
            <a:off x="0" y="1106184"/>
            <a:ext cx="8597550" cy="1871464"/>
          </a:xfrm>
          <a:prstGeom prst="rect">
            <a:avLst/>
          </a:prstGeom>
        </p:spPr>
        <p:txBody>
          <a:bodyPr lIns="0" tIns="0" rIns="0" bIns="0" rtlCol="0" anchor="t">
            <a:spAutoFit/>
          </a:bodyPr>
          <a:lstStyle/>
          <a:p>
            <a:pPr marL="0" lvl="0" indent="0" algn="l">
              <a:lnSpc>
                <a:spcPts val="6999"/>
              </a:lnSpc>
              <a:spcBef>
                <a:spcPct val="0"/>
              </a:spcBef>
            </a:pPr>
            <a:r>
              <a:rPr lang="en-US" sz="6999" u="none" strike="noStrike">
                <a:solidFill>
                  <a:srgbClr val="000000"/>
                </a:solidFill>
                <a:latin typeface="Helios Extended Bold"/>
              </a:rPr>
              <a:t>PROTOCOLLO SPERIMENTALE</a:t>
            </a:r>
          </a:p>
        </p:txBody>
      </p:sp>
      <p:sp>
        <p:nvSpPr>
          <p:cNvPr id="28" name="TextBox 28"/>
          <p:cNvSpPr txBox="1"/>
          <p:nvPr/>
        </p:nvSpPr>
        <p:spPr>
          <a:xfrm>
            <a:off x="9661623" y="6612079"/>
            <a:ext cx="8303891" cy="2064888"/>
          </a:xfrm>
          <a:prstGeom prst="rect">
            <a:avLst/>
          </a:prstGeom>
        </p:spPr>
        <p:txBody>
          <a:bodyPr lIns="0" tIns="0" rIns="0" bIns="0" rtlCol="0" anchor="t">
            <a:spAutoFit/>
          </a:bodyPr>
          <a:lstStyle/>
          <a:p>
            <a:pPr marL="0" lvl="0" indent="0" algn="just">
              <a:lnSpc>
                <a:spcPts val="2719"/>
              </a:lnSpc>
              <a:spcBef>
                <a:spcPct val="0"/>
              </a:spcBef>
            </a:pPr>
            <a:r>
              <a:rPr lang="en-US" sz="1942" u="none" strike="noStrike">
                <a:solidFill>
                  <a:srgbClr val="202020"/>
                </a:solidFill>
                <a:latin typeface="Poppins"/>
              </a:rPr>
              <a:t>Il problema applicativo </a:t>
            </a:r>
            <a:r>
              <a:rPr lang="en-US" sz="1942" u="none" strike="noStrike">
                <a:solidFill>
                  <a:srgbClr val="202020"/>
                </a:solidFill>
                <a:latin typeface="Poppins Bold"/>
              </a:rPr>
              <a:t>non presenta più di una istanza per ciascuno dei soggetti </a:t>
            </a:r>
            <a:r>
              <a:rPr lang="en-US" sz="1942" u="none" strike="noStrike">
                <a:solidFill>
                  <a:srgbClr val="202020"/>
                </a:solidFill>
                <a:latin typeface="Poppins"/>
              </a:rPr>
              <a:t>per cui non è stato necessario implementare subject indipendent. Tuttavia, ci si è comunque attenuti alle linee guida per lo splitting dei dati in training set e test facendo si che le osservazioni presenti nel training set non siano presenti di nuovo nel test set. </a:t>
            </a:r>
          </a:p>
        </p:txBody>
      </p:sp>
      <p:sp>
        <p:nvSpPr>
          <p:cNvPr id="29" name="TextBox 29"/>
          <p:cNvSpPr txBox="1"/>
          <p:nvPr/>
        </p:nvSpPr>
        <p:spPr>
          <a:xfrm>
            <a:off x="10076469" y="2772226"/>
            <a:ext cx="1926540" cy="372690"/>
          </a:xfrm>
          <a:prstGeom prst="rect">
            <a:avLst/>
          </a:prstGeom>
        </p:spPr>
        <p:txBody>
          <a:bodyPr lIns="0" tIns="0" rIns="0" bIns="0" rtlCol="0" anchor="t">
            <a:spAutoFit/>
          </a:bodyPr>
          <a:lstStyle/>
          <a:p>
            <a:pPr algn="l">
              <a:lnSpc>
                <a:spcPts val="3080"/>
              </a:lnSpc>
            </a:pPr>
            <a:r>
              <a:rPr lang="en-US" sz="2200">
                <a:solidFill>
                  <a:srgbClr val="FFFFFF"/>
                </a:solidFill>
                <a:latin typeface="Canva Sans Bold"/>
              </a:rPr>
              <a:t>MODELLI</a:t>
            </a:r>
          </a:p>
        </p:txBody>
      </p:sp>
      <p:sp>
        <p:nvSpPr>
          <p:cNvPr id="30" name="TextBox 30"/>
          <p:cNvSpPr txBox="1"/>
          <p:nvPr/>
        </p:nvSpPr>
        <p:spPr>
          <a:xfrm>
            <a:off x="10076469" y="5899288"/>
            <a:ext cx="1926540" cy="372690"/>
          </a:xfrm>
          <a:prstGeom prst="rect">
            <a:avLst/>
          </a:prstGeom>
        </p:spPr>
        <p:txBody>
          <a:bodyPr lIns="0" tIns="0" rIns="0" bIns="0" rtlCol="0" anchor="t">
            <a:spAutoFit/>
          </a:bodyPr>
          <a:lstStyle/>
          <a:p>
            <a:pPr algn="l">
              <a:lnSpc>
                <a:spcPts val="3080"/>
              </a:lnSpc>
            </a:pPr>
            <a:r>
              <a:rPr lang="en-US" sz="2200">
                <a:solidFill>
                  <a:srgbClr val="FFFFFF"/>
                </a:solidFill>
                <a:latin typeface="Canva Sans Bold"/>
              </a:rPr>
              <a:t>SUB. IND.</a:t>
            </a:r>
          </a:p>
        </p:txBody>
      </p:sp>
      <p:sp>
        <p:nvSpPr>
          <p:cNvPr id="31" name="TextBox 31"/>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32" name="TextBox 32"/>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33" name="TextBox 33"/>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34" name="TextBox 34"/>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35" name="TextBox 35"/>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6" name="TextBox 36"/>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37" name="TextBox 37"/>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38" name="TextBox 38"/>
          <p:cNvSpPr txBox="1"/>
          <p:nvPr/>
        </p:nvSpPr>
        <p:spPr>
          <a:xfrm>
            <a:off x="9661623" y="3480317"/>
            <a:ext cx="8303891" cy="1722042"/>
          </a:xfrm>
          <a:prstGeom prst="rect">
            <a:avLst/>
          </a:prstGeom>
        </p:spPr>
        <p:txBody>
          <a:bodyPr lIns="0" tIns="0" rIns="0" bIns="0" rtlCol="0" anchor="t">
            <a:spAutoFit/>
          </a:bodyPr>
          <a:lstStyle/>
          <a:p>
            <a:pPr marL="0" lvl="0" indent="0" algn="just">
              <a:lnSpc>
                <a:spcPts val="2719"/>
              </a:lnSpc>
              <a:spcBef>
                <a:spcPct val="0"/>
              </a:spcBef>
            </a:pPr>
            <a:r>
              <a:rPr lang="en-US" sz="1942">
                <a:solidFill>
                  <a:srgbClr val="202020"/>
                </a:solidFill>
                <a:latin typeface="Poppins"/>
              </a:rPr>
              <a:t>Nella fase sperimentale sono stati implementati 7 modelli di machine learning per problemi applicativi binari e multiclasse: Modello di regressione Logistico, Random Forest, Gradient Boosting, AdaBoost, SVC, MLP e XGBoost. E’ stata implementata la ricerca degli iperparametri ottimali attraverso cross-validation.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9908"/>
            <a:chOff x="0" y="0"/>
            <a:chExt cx="4816593" cy="202774"/>
          </a:xfrm>
        </p:grpSpPr>
        <p:sp>
          <p:nvSpPr>
            <p:cNvPr id="3" name="Freeform 3"/>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4" name="TextBox 4"/>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5" name="Group 5"/>
          <p:cNvGrpSpPr/>
          <p:nvPr/>
        </p:nvGrpSpPr>
        <p:grpSpPr>
          <a:xfrm>
            <a:off x="11051320" y="0"/>
            <a:ext cx="3117064" cy="769908"/>
            <a:chOff x="0" y="0"/>
            <a:chExt cx="820955" cy="202774"/>
          </a:xfrm>
        </p:grpSpPr>
        <p:sp>
          <p:nvSpPr>
            <p:cNvPr id="6" name="Freeform 6"/>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7" name="TextBox 7"/>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3600" y="1025368"/>
            <a:ext cx="8597550" cy="1871464"/>
          </a:xfrm>
          <a:prstGeom prst="rect">
            <a:avLst/>
          </a:prstGeom>
        </p:spPr>
        <p:txBody>
          <a:bodyPr lIns="0" tIns="0" rIns="0" bIns="0" rtlCol="0" anchor="t">
            <a:spAutoFit/>
          </a:bodyPr>
          <a:lstStyle/>
          <a:p>
            <a:pPr marL="0" lvl="0" indent="0" algn="l">
              <a:lnSpc>
                <a:spcPts val="6999"/>
              </a:lnSpc>
              <a:spcBef>
                <a:spcPct val="0"/>
              </a:spcBef>
            </a:pPr>
            <a:r>
              <a:rPr lang="en-US" sz="6999" u="none" strike="noStrike">
                <a:solidFill>
                  <a:srgbClr val="000000"/>
                </a:solidFill>
                <a:latin typeface="Helios Extended Bold"/>
              </a:rPr>
              <a:t>PROTOCOLLO SPERIMENTALE</a:t>
            </a:r>
          </a:p>
        </p:txBody>
      </p:sp>
      <p:sp>
        <p:nvSpPr>
          <p:cNvPr id="9" name="AutoShape 9"/>
          <p:cNvSpPr/>
          <p:nvPr/>
        </p:nvSpPr>
        <p:spPr>
          <a:xfrm>
            <a:off x="1782724" y="3674239"/>
            <a:ext cx="3129755" cy="2190522"/>
          </a:xfrm>
          <a:prstGeom prst="line">
            <a:avLst/>
          </a:prstGeom>
          <a:ln w="76200" cap="flat">
            <a:solidFill>
              <a:srgbClr val="A97658"/>
            </a:solidFill>
            <a:prstDash val="lgDash"/>
            <a:headEnd type="none" w="sm" len="sm"/>
            <a:tailEnd type="none" w="sm" len="sm"/>
          </a:ln>
        </p:spPr>
        <p:txBody>
          <a:bodyPr/>
          <a:lstStyle/>
          <a:p>
            <a:endParaRPr lang="it-IT"/>
          </a:p>
        </p:txBody>
      </p:sp>
      <p:sp>
        <p:nvSpPr>
          <p:cNvPr id="10" name="AutoShape 10"/>
          <p:cNvSpPr/>
          <p:nvPr/>
        </p:nvSpPr>
        <p:spPr>
          <a:xfrm flipH="1">
            <a:off x="6503047" y="4672454"/>
            <a:ext cx="3669944" cy="1390807"/>
          </a:xfrm>
          <a:prstGeom prst="line">
            <a:avLst/>
          </a:prstGeom>
          <a:ln w="76200" cap="flat">
            <a:solidFill>
              <a:srgbClr val="A97658"/>
            </a:solidFill>
            <a:prstDash val="lgDash"/>
            <a:headEnd type="none" w="sm" len="sm"/>
            <a:tailEnd type="none" w="sm" len="sm"/>
          </a:ln>
        </p:spPr>
        <p:txBody>
          <a:bodyPr/>
          <a:lstStyle/>
          <a:p>
            <a:endParaRPr lang="it-IT"/>
          </a:p>
        </p:txBody>
      </p:sp>
      <p:grpSp>
        <p:nvGrpSpPr>
          <p:cNvPr id="11" name="Group 11"/>
          <p:cNvGrpSpPr/>
          <p:nvPr/>
        </p:nvGrpSpPr>
        <p:grpSpPr>
          <a:xfrm>
            <a:off x="4748717" y="5478115"/>
            <a:ext cx="1812929" cy="18129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4" name="AutoShape 14"/>
          <p:cNvSpPr/>
          <p:nvPr/>
        </p:nvSpPr>
        <p:spPr>
          <a:xfrm>
            <a:off x="12801600" y="5646570"/>
            <a:ext cx="2813903" cy="1650871"/>
          </a:xfrm>
          <a:prstGeom prst="line">
            <a:avLst/>
          </a:prstGeom>
          <a:ln w="76200" cap="flat">
            <a:solidFill>
              <a:srgbClr val="A97658"/>
            </a:solidFill>
            <a:prstDash val="lgDash"/>
            <a:headEnd type="none" w="sm" len="sm"/>
            <a:tailEnd type="none" w="sm" len="sm"/>
          </a:ln>
        </p:spPr>
        <p:txBody>
          <a:bodyPr/>
          <a:lstStyle/>
          <a:p>
            <a:endParaRPr lang="it-IT"/>
          </a:p>
        </p:txBody>
      </p:sp>
      <p:sp>
        <p:nvSpPr>
          <p:cNvPr id="15" name="AutoShape 15"/>
          <p:cNvSpPr/>
          <p:nvPr/>
        </p:nvSpPr>
        <p:spPr>
          <a:xfrm>
            <a:off x="11784391" y="4933020"/>
            <a:ext cx="1108232" cy="775989"/>
          </a:xfrm>
          <a:prstGeom prst="line">
            <a:avLst/>
          </a:prstGeom>
          <a:ln w="76200" cap="flat">
            <a:solidFill>
              <a:srgbClr val="A97658"/>
            </a:solidFill>
            <a:prstDash val="lgDash"/>
            <a:headEnd type="none" w="sm" len="sm"/>
            <a:tailEnd type="none" w="sm" len="sm"/>
          </a:ln>
        </p:spPr>
        <p:txBody>
          <a:bodyPr/>
          <a:lstStyle/>
          <a:p>
            <a:endParaRPr lang="it-IT"/>
          </a:p>
        </p:txBody>
      </p:sp>
      <p:grpSp>
        <p:nvGrpSpPr>
          <p:cNvPr id="16" name="Group 16"/>
          <p:cNvGrpSpPr/>
          <p:nvPr/>
        </p:nvGrpSpPr>
        <p:grpSpPr>
          <a:xfrm>
            <a:off x="12345868" y="6263236"/>
            <a:ext cx="6941744" cy="694174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690270" y="2767775"/>
            <a:ext cx="1812929" cy="1812929"/>
            <a:chOff x="0" y="0"/>
            <a:chExt cx="2417238" cy="2417238"/>
          </a:xfrm>
        </p:grpSpPr>
        <p:grpSp>
          <p:nvGrpSpPr>
            <p:cNvPr id="20" name="Group 20"/>
            <p:cNvGrpSpPr/>
            <p:nvPr/>
          </p:nvGrpSpPr>
          <p:grpSpPr>
            <a:xfrm>
              <a:off x="0" y="0"/>
              <a:ext cx="2417238" cy="241723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455986" y="454099"/>
              <a:ext cx="1349133" cy="1352515"/>
            </a:xfrm>
            <a:custGeom>
              <a:avLst/>
              <a:gdLst/>
              <a:ahLst/>
              <a:cxnLst/>
              <a:rect l="l" t="t" r="r" b="b"/>
              <a:pathLst>
                <a:path w="1349133" h="1352515">
                  <a:moveTo>
                    <a:pt x="0" y="0"/>
                  </a:moveTo>
                  <a:lnTo>
                    <a:pt x="1349133" y="0"/>
                  </a:lnTo>
                  <a:lnTo>
                    <a:pt x="1349133" y="1352515"/>
                  </a:lnTo>
                  <a:lnTo>
                    <a:pt x="0" y="1352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sp>
        <p:nvSpPr>
          <p:cNvPr id="24" name="Freeform 24"/>
          <p:cNvSpPr/>
          <p:nvPr/>
        </p:nvSpPr>
        <p:spPr>
          <a:xfrm>
            <a:off x="5115907" y="5840495"/>
            <a:ext cx="1054824" cy="1052187"/>
          </a:xfrm>
          <a:custGeom>
            <a:avLst/>
            <a:gdLst/>
            <a:ahLst/>
            <a:cxnLst/>
            <a:rect l="l" t="t" r="r" b="b"/>
            <a:pathLst>
              <a:path w="1054824" h="1052187">
                <a:moveTo>
                  <a:pt x="0" y="0"/>
                </a:moveTo>
                <a:lnTo>
                  <a:pt x="1054824" y="0"/>
                </a:lnTo>
                <a:lnTo>
                  <a:pt x="1054824" y="1052187"/>
                </a:lnTo>
                <a:lnTo>
                  <a:pt x="0" y="1052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25" name="Group 25"/>
          <p:cNvGrpSpPr/>
          <p:nvPr/>
        </p:nvGrpSpPr>
        <p:grpSpPr>
          <a:xfrm>
            <a:off x="10135330" y="3506587"/>
            <a:ext cx="1812929" cy="1812929"/>
            <a:chOff x="0" y="0"/>
            <a:chExt cx="2417238" cy="2417238"/>
          </a:xfrm>
        </p:grpSpPr>
        <p:grpSp>
          <p:nvGrpSpPr>
            <p:cNvPr id="26" name="Group 26"/>
            <p:cNvGrpSpPr/>
            <p:nvPr/>
          </p:nvGrpSpPr>
          <p:grpSpPr>
            <a:xfrm>
              <a:off x="0" y="0"/>
              <a:ext cx="2417238" cy="241723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9" name="Freeform 29"/>
            <p:cNvSpPr/>
            <p:nvPr/>
          </p:nvSpPr>
          <p:spPr>
            <a:xfrm>
              <a:off x="472557" y="453274"/>
              <a:ext cx="1497524" cy="1497524"/>
            </a:xfrm>
            <a:custGeom>
              <a:avLst/>
              <a:gdLst/>
              <a:ahLst/>
              <a:cxnLst/>
              <a:rect l="l" t="t" r="r" b="b"/>
              <a:pathLst>
                <a:path w="1497524" h="1497524">
                  <a:moveTo>
                    <a:pt x="0" y="0"/>
                  </a:moveTo>
                  <a:lnTo>
                    <a:pt x="1497524" y="0"/>
                  </a:lnTo>
                  <a:lnTo>
                    <a:pt x="1497524" y="1497525"/>
                  </a:lnTo>
                  <a:lnTo>
                    <a:pt x="0" y="1497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grpSp>
      <p:sp>
        <p:nvSpPr>
          <p:cNvPr id="30" name="Freeform 30"/>
          <p:cNvSpPr/>
          <p:nvPr/>
        </p:nvSpPr>
        <p:spPr>
          <a:xfrm>
            <a:off x="14104791" y="7278915"/>
            <a:ext cx="2997359" cy="2810024"/>
          </a:xfrm>
          <a:custGeom>
            <a:avLst/>
            <a:gdLst/>
            <a:ahLst/>
            <a:cxnLst/>
            <a:rect l="l" t="t" r="r" b="b"/>
            <a:pathLst>
              <a:path w="2997359" h="2810024">
                <a:moveTo>
                  <a:pt x="0" y="0"/>
                </a:moveTo>
                <a:lnTo>
                  <a:pt x="2997360" y="0"/>
                </a:lnTo>
                <a:lnTo>
                  <a:pt x="2997360" y="2810025"/>
                </a:lnTo>
                <a:lnTo>
                  <a:pt x="0" y="2810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31" name="TextBox 31"/>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32" name="TextBox 32"/>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33" name="TextBox 33"/>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34" name="TextBox 34"/>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35" name="TextBox 35"/>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6" name="TextBox 36"/>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37" name="TextBox 37"/>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38" name="TextBox 38"/>
          <p:cNvSpPr txBox="1"/>
          <p:nvPr/>
        </p:nvSpPr>
        <p:spPr>
          <a:xfrm>
            <a:off x="2988974" y="2822130"/>
            <a:ext cx="2929154" cy="415209"/>
          </a:xfrm>
          <a:prstGeom prst="rect">
            <a:avLst/>
          </a:prstGeom>
        </p:spPr>
        <p:txBody>
          <a:bodyPr lIns="0" tIns="0" rIns="0" bIns="0" rtlCol="0" anchor="t">
            <a:spAutoFit/>
          </a:bodyPr>
          <a:lstStyle/>
          <a:p>
            <a:pPr algn="l">
              <a:lnSpc>
                <a:spcPts val="3359"/>
              </a:lnSpc>
            </a:pPr>
            <a:r>
              <a:rPr lang="en-US" sz="2400" spc="76">
                <a:solidFill>
                  <a:srgbClr val="202020"/>
                </a:solidFill>
                <a:latin typeface="Barlow Semi-Bold"/>
              </a:rPr>
              <a:t>Prima strategia</a:t>
            </a:r>
          </a:p>
        </p:txBody>
      </p:sp>
      <p:sp>
        <p:nvSpPr>
          <p:cNvPr id="39" name="TextBox 39"/>
          <p:cNvSpPr txBox="1"/>
          <p:nvPr/>
        </p:nvSpPr>
        <p:spPr>
          <a:xfrm>
            <a:off x="2988974" y="3463234"/>
            <a:ext cx="3767220" cy="630501"/>
          </a:xfrm>
          <a:prstGeom prst="rect">
            <a:avLst/>
          </a:prstGeom>
        </p:spPr>
        <p:txBody>
          <a:bodyPr lIns="0" tIns="0" rIns="0" bIns="0" rtlCol="0" anchor="t">
            <a:spAutoFit/>
          </a:bodyPr>
          <a:lstStyle/>
          <a:p>
            <a:pPr marL="0" lvl="0" indent="0" algn="l">
              <a:lnSpc>
                <a:spcPts val="2520"/>
              </a:lnSpc>
              <a:spcBef>
                <a:spcPct val="0"/>
              </a:spcBef>
            </a:pPr>
            <a:r>
              <a:rPr lang="en-US" sz="1800" spc="57">
                <a:solidFill>
                  <a:srgbClr val="202020"/>
                </a:solidFill>
                <a:latin typeface="Barlow Medium"/>
              </a:rPr>
              <a:t>Addestramento dei modelli sulla totalità delle istanze. </a:t>
            </a:r>
          </a:p>
        </p:txBody>
      </p:sp>
      <p:sp>
        <p:nvSpPr>
          <p:cNvPr id="40" name="TextBox 40"/>
          <p:cNvSpPr txBox="1"/>
          <p:nvPr/>
        </p:nvSpPr>
        <p:spPr>
          <a:xfrm>
            <a:off x="3904963" y="7672316"/>
            <a:ext cx="2929154" cy="415209"/>
          </a:xfrm>
          <a:prstGeom prst="rect">
            <a:avLst/>
          </a:prstGeom>
        </p:spPr>
        <p:txBody>
          <a:bodyPr lIns="0" tIns="0" rIns="0" bIns="0" rtlCol="0" anchor="t">
            <a:spAutoFit/>
          </a:bodyPr>
          <a:lstStyle/>
          <a:p>
            <a:pPr algn="l">
              <a:lnSpc>
                <a:spcPts val="3359"/>
              </a:lnSpc>
            </a:pPr>
            <a:r>
              <a:rPr lang="en-US" sz="2400" spc="76">
                <a:solidFill>
                  <a:srgbClr val="202020"/>
                </a:solidFill>
                <a:latin typeface="Barlow Semi-Bold"/>
              </a:rPr>
              <a:t>Seconda strategia</a:t>
            </a:r>
          </a:p>
        </p:txBody>
      </p:sp>
      <p:sp>
        <p:nvSpPr>
          <p:cNvPr id="41" name="TextBox 41"/>
          <p:cNvSpPr txBox="1"/>
          <p:nvPr/>
        </p:nvSpPr>
        <p:spPr>
          <a:xfrm>
            <a:off x="3904963" y="8313420"/>
            <a:ext cx="3767220" cy="1573395"/>
          </a:xfrm>
          <a:prstGeom prst="rect">
            <a:avLst/>
          </a:prstGeom>
        </p:spPr>
        <p:txBody>
          <a:bodyPr lIns="0" tIns="0" rIns="0" bIns="0" rtlCol="0" anchor="t">
            <a:spAutoFit/>
          </a:bodyPr>
          <a:lstStyle/>
          <a:p>
            <a:pPr marL="0" lvl="0" indent="0" algn="l">
              <a:lnSpc>
                <a:spcPts val="2520"/>
              </a:lnSpc>
              <a:spcBef>
                <a:spcPct val="0"/>
              </a:spcBef>
            </a:pPr>
            <a:r>
              <a:rPr lang="en-US" sz="1800" spc="57">
                <a:solidFill>
                  <a:srgbClr val="202020"/>
                </a:solidFill>
                <a:latin typeface="Barlow Medium"/>
              </a:rPr>
              <a:t>Per la classificazione di classi fortemente sbilanciate si è proceduto con l’applicazione di SMOTE e ottenuto dei nuovi modelli. </a:t>
            </a:r>
          </a:p>
        </p:txBody>
      </p:sp>
      <p:sp>
        <p:nvSpPr>
          <p:cNvPr id="42" name="TextBox 42"/>
          <p:cNvSpPr txBox="1"/>
          <p:nvPr/>
        </p:nvSpPr>
        <p:spPr>
          <a:xfrm>
            <a:off x="12430731" y="2680082"/>
            <a:ext cx="2929154" cy="415209"/>
          </a:xfrm>
          <a:prstGeom prst="rect">
            <a:avLst/>
          </a:prstGeom>
        </p:spPr>
        <p:txBody>
          <a:bodyPr lIns="0" tIns="0" rIns="0" bIns="0" rtlCol="0" anchor="t">
            <a:spAutoFit/>
          </a:bodyPr>
          <a:lstStyle/>
          <a:p>
            <a:pPr algn="l">
              <a:lnSpc>
                <a:spcPts val="3359"/>
              </a:lnSpc>
            </a:pPr>
            <a:r>
              <a:rPr lang="en-US" sz="2400" spc="76">
                <a:solidFill>
                  <a:srgbClr val="202020"/>
                </a:solidFill>
                <a:latin typeface="Barlow Semi-Bold"/>
              </a:rPr>
              <a:t>Terza strategia</a:t>
            </a:r>
          </a:p>
        </p:txBody>
      </p:sp>
      <p:sp>
        <p:nvSpPr>
          <p:cNvPr id="43" name="TextBox 43"/>
          <p:cNvSpPr txBox="1"/>
          <p:nvPr/>
        </p:nvSpPr>
        <p:spPr>
          <a:xfrm>
            <a:off x="12430731" y="3321187"/>
            <a:ext cx="3767220" cy="944799"/>
          </a:xfrm>
          <a:prstGeom prst="rect">
            <a:avLst/>
          </a:prstGeom>
        </p:spPr>
        <p:txBody>
          <a:bodyPr lIns="0" tIns="0" rIns="0" bIns="0" rtlCol="0" anchor="t">
            <a:spAutoFit/>
          </a:bodyPr>
          <a:lstStyle/>
          <a:p>
            <a:pPr marL="0" lvl="0" indent="0" algn="l">
              <a:lnSpc>
                <a:spcPts val="2520"/>
              </a:lnSpc>
              <a:spcBef>
                <a:spcPct val="0"/>
              </a:spcBef>
            </a:pPr>
            <a:r>
              <a:rPr lang="en-US" sz="1800" spc="57">
                <a:solidFill>
                  <a:srgbClr val="202020"/>
                </a:solidFill>
                <a:latin typeface="Barlow Medium"/>
              </a:rPr>
              <a:t>Per categorie sbilanciate si è proceduto con l’addestramento tramite folds bilanciati.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88731" y="2264051"/>
            <a:ext cx="3943020" cy="6223635"/>
            <a:chOff x="0" y="0"/>
            <a:chExt cx="1438424" cy="2270399"/>
          </a:xfrm>
        </p:grpSpPr>
        <p:sp>
          <p:nvSpPr>
            <p:cNvPr id="3" name="Freeform 3"/>
            <p:cNvSpPr/>
            <p:nvPr/>
          </p:nvSpPr>
          <p:spPr>
            <a:xfrm>
              <a:off x="0" y="0"/>
              <a:ext cx="1438424" cy="2270399"/>
            </a:xfrm>
            <a:custGeom>
              <a:avLst/>
              <a:gdLst/>
              <a:ahLst/>
              <a:cxnLst/>
              <a:rect l="l" t="t" r="r" b="b"/>
              <a:pathLst>
                <a:path w="1438424" h="2270399">
                  <a:moveTo>
                    <a:pt x="1313964" y="2270399"/>
                  </a:moveTo>
                  <a:lnTo>
                    <a:pt x="124460" y="2270399"/>
                  </a:lnTo>
                  <a:cubicBezTo>
                    <a:pt x="55880" y="2270399"/>
                    <a:pt x="0" y="2214519"/>
                    <a:pt x="0" y="2145939"/>
                  </a:cubicBezTo>
                  <a:lnTo>
                    <a:pt x="0" y="124460"/>
                  </a:lnTo>
                  <a:cubicBezTo>
                    <a:pt x="0" y="55880"/>
                    <a:pt x="55880" y="0"/>
                    <a:pt x="124460" y="0"/>
                  </a:cubicBezTo>
                  <a:lnTo>
                    <a:pt x="1313964" y="0"/>
                  </a:lnTo>
                  <a:cubicBezTo>
                    <a:pt x="1382544" y="0"/>
                    <a:pt x="1438424" y="55880"/>
                    <a:pt x="1438424" y="124460"/>
                  </a:cubicBezTo>
                  <a:lnTo>
                    <a:pt x="1438424" y="2145939"/>
                  </a:lnTo>
                  <a:cubicBezTo>
                    <a:pt x="1438424" y="2214519"/>
                    <a:pt x="1382544" y="2270399"/>
                    <a:pt x="1313964" y="2270399"/>
                  </a:cubicBezTo>
                  <a:close/>
                </a:path>
              </a:pathLst>
            </a:custGeom>
            <a:solidFill>
              <a:srgbClr val="F1F1F1"/>
            </a:solidFill>
          </p:spPr>
          <p:txBody>
            <a:bodyPr/>
            <a:lstStyle/>
            <a:p>
              <a:endParaRPr lang="it-IT"/>
            </a:p>
          </p:txBody>
        </p:sp>
      </p:grpSp>
      <p:grpSp>
        <p:nvGrpSpPr>
          <p:cNvPr id="4" name="Group 4"/>
          <p:cNvGrpSpPr/>
          <p:nvPr/>
        </p:nvGrpSpPr>
        <p:grpSpPr>
          <a:xfrm>
            <a:off x="2695664" y="2768458"/>
            <a:ext cx="2929154" cy="2929154"/>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DFDFD"/>
            </a:solidFill>
          </p:spPr>
          <p:txBody>
            <a:bodyPr/>
            <a:lstStyle/>
            <a:p>
              <a:endParaRPr lang="it-IT"/>
            </a:p>
          </p:txBody>
        </p:sp>
      </p:grpSp>
      <p:grpSp>
        <p:nvGrpSpPr>
          <p:cNvPr id="6" name="Group 6"/>
          <p:cNvGrpSpPr/>
          <p:nvPr/>
        </p:nvGrpSpPr>
        <p:grpSpPr>
          <a:xfrm>
            <a:off x="11114912" y="2264051"/>
            <a:ext cx="3943020" cy="6223635"/>
            <a:chOff x="0" y="0"/>
            <a:chExt cx="1438424" cy="2270399"/>
          </a:xfrm>
        </p:grpSpPr>
        <p:sp>
          <p:nvSpPr>
            <p:cNvPr id="7" name="Freeform 7"/>
            <p:cNvSpPr/>
            <p:nvPr/>
          </p:nvSpPr>
          <p:spPr>
            <a:xfrm>
              <a:off x="0" y="0"/>
              <a:ext cx="1438424" cy="2270399"/>
            </a:xfrm>
            <a:custGeom>
              <a:avLst/>
              <a:gdLst/>
              <a:ahLst/>
              <a:cxnLst/>
              <a:rect l="l" t="t" r="r" b="b"/>
              <a:pathLst>
                <a:path w="1438424" h="2270399">
                  <a:moveTo>
                    <a:pt x="1313964" y="2270399"/>
                  </a:moveTo>
                  <a:lnTo>
                    <a:pt x="124460" y="2270399"/>
                  </a:lnTo>
                  <a:cubicBezTo>
                    <a:pt x="55880" y="2270399"/>
                    <a:pt x="0" y="2214519"/>
                    <a:pt x="0" y="2145939"/>
                  </a:cubicBezTo>
                  <a:lnTo>
                    <a:pt x="0" y="124460"/>
                  </a:lnTo>
                  <a:cubicBezTo>
                    <a:pt x="0" y="55880"/>
                    <a:pt x="55880" y="0"/>
                    <a:pt x="124460" y="0"/>
                  </a:cubicBezTo>
                  <a:lnTo>
                    <a:pt x="1313964" y="0"/>
                  </a:lnTo>
                  <a:cubicBezTo>
                    <a:pt x="1382544" y="0"/>
                    <a:pt x="1438424" y="55880"/>
                    <a:pt x="1438424" y="124460"/>
                  </a:cubicBezTo>
                  <a:lnTo>
                    <a:pt x="1438424" y="2145939"/>
                  </a:lnTo>
                  <a:cubicBezTo>
                    <a:pt x="1438424" y="2214519"/>
                    <a:pt x="1382544" y="2270399"/>
                    <a:pt x="1313964" y="2270399"/>
                  </a:cubicBezTo>
                  <a:close/>
                </a:path>
              </a:pathLst>
            </a:custGeom>
            <a:solidFill>
              <a:srgbClr val="F1F1F1"/>
            </a:solidFill>
          </p:spPr>
          <p:txBody>
            <a:bodyPr/>
            <a:lstStyle/>
            <a:p>
              <a:endParaRPr lang="it-IT"/>
            </a:p>
          </p:txBody>
        </p:sp>
      </p:grpSp>
      <p:grpSp>
        <p:nvGrpSpPr>
          <p:cNvPr id="8" name="Group 8"/>
          <p:cNvGrpSpPr/>
          <p:nvPr/>
        </p:nvGrpSpPr>
        <p:grpSpPr>
          <a:xfrm>
            <a:off x="11621845" y="2768458"/>
            <a:ext cx="2929154" cy="2929154"/>
            <a:chOff x="0" y="0"/>
            <a:chExt cx="1913890" cy="1913890"/>
          </a:xfrm>
        </p:grpSpPr>
        <p:sp>
          <p:nvSpPr>
            <p:cNvPr id="9" name="Freeform 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DFDFD"/>
            </a:solidFill>
          </p:spPr>
          <p:txBody>
            <a:bodyPr/>
            <a:lstStyle/>
            <a:p>
              <a:endParaRPr lang="it-IT"/>
            </a:p>
          </p:txBody>
        </p:sp>
      </p:grpSp>
      <p:grpSp>
        <p:nvGrpSpPr>
          <p:cNvPr id="10" name="Group 10"/>
          <p:cNvGrpSpPr/>
          <p:nvPr/>
        </p:nvGrpSpPr>
        <p:grpSpPr>
          <a:xfrm>
            <a:off x="0" y="0"/>
            <a:ext cx="18288000" cy="769908"/>
            <a:chOff x="0" y="0"/>
            <a:chExt cx="4816593" cy="202774"/>
          </a:xfrm>
        </p:grpSpPr>
        <p:sp>
          <p:nvSpPr>
            <p:cNvPr id="11" name="Freeform 11"/>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12" name="TextBox 12"/>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3" name="Group 13"/>
          <p:cNvGrpSpPr/>
          <p:nvPr/>
        </p:nvGrpSpPr>
        <p:grpSpPr>
          <a:xfrm>
            <a:off x="13769498" y="0"/>
            <a:ext cx="2448860" cy="769908"/>
            <a:chOff x="0" y="0"/>
            <a:chExt cx="644967" cy="202774"/>
          </a:xfrm>
        </p:grpSpPr>
        <p:sp>
          <p:nvSpPr>
            <p:cNvPr id="14" name="Freeform 14"/>
            <p:cNvSpPr/>
            <p:nvPr/>
          </p:nvSpPr>
          <p:spPr>
            <a:xfrm>
              <a:off x="0" y="0"/>
              <a:ext cx="644967" cy="202774"/>
            </a:xfrm>
            <a:custGeom>
              <a:avLst/>
              <a:gdLst/>
              <a:ahLst/>
              <a:cxnLst/>
              <a:rect l="l" t="t" r="r" b="b"/>
              <a:pathLst>
                <a:path w="644967" h="202774">
                  <a:moveTo>
                    <a:pt x="0" y="0"/>
                  </a:moveTo>
                  <a:lnTo>
                    <a:pt x="644967" y="0"/>
                  </a:lnTo>
                  <a:lnTo>
                    <a:pt x="644967" y="202774"/>
                  </a:lnTo>
                  <a:lnTo>
                    <a:pt x="0" y="202774"/>
                  </a:lnTo>
                  <a:close/>
                </a:path>
              </a:pathLst>
            </a:custGeom>
            <a:solidFill>
              <a:srgbClr val="A97658"/>
            </a:solidFill>
          </p:spPr>
          <p:txBody>
            <a:bodyPr/>
            <a:lstStyle/>
            <a:p>
              <a:endParaRPr lang="it-IT"/>
            </a:p>
          </p:txBody>
        </p:sp>
        <p:sp>
          <p:nvSpPr>
            <p:cNvPr id="15" name="TextBox 15"/>
            <p:cNvSpPr txBox="1"/>
            <p:nvPr/>
          </p:nvSpPr>
          <p:spPr>
            <a:xfrm>
              <a:off x="0" y="-57150"/>
              <a:ext cx="644967" cy="259924"/>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3094117" y="3147700"/>
            <a:ext cx="2026682" cy="2026682"/>
          </a:xfrm>
          <a:custGeom>
            <a:avLst/>
            <a:gdLst/>
            <a:ahLst/>
            <a:cxnLst/>
            <a:rect l="l" t="t" r="r" b="b"/>
            <a:pathLst>
              <a:path w="2026682" h="2026682">
                <a:moveTo>
                  <a:pt x="0" y="0"/>
                </a:moveTo>
                <a:lnTo>
                  <a:pt x="2026683" y="0"/>
                </a:lnTo>
                <a:lnTo>
                  <a:pt x="2026683" y="2026682"/>
                </a:lnTo>
                <a:lnTo>
                  <a:pt x="0" y="20266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7" name="Freeform 17"/>
          <p:cNvSpPr/>
          <p:nvPr/>
        </p:nvSpPr>
        <p:spPr>
          <a:xfrm>
            <a:off x="12169916" y="3147700"/>
            <a:ext cx="1877064" cy="1877064"/>
          </a:xfrm>
          <a:custGeom>
            <a:avLst/>
            <a:gdLst/>
            <a:ahLst/>
            <a:cxnLst/>
            <a:rect l="l" t="t" r="r" b="b"/>
            <a:pathLst>
              <a:path w="1877064" h="1877064">
                <a:moveTo>
                  <a:pt x="0" y="0"/>
                </a:moveTo>
                <a:lnTo>
                  <a:pt x="1877064" y="0"/>
                </a:lnTo>
                <a:lnTo>
                  <a:pt x="1877064" y="1877064"/>
                </a:lnTo>
                <a:lnTo>
                  <a:pt x="0" y="1877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18" name="TextBox 18"/>
          <p:cNvSpPr txBox="1"/>
          <p:nvPr/>
        </p:nvSpPr>
        <p:spPr>
          <a:xfrm>
            <a:off x="2695664" y="2206901"/>
            <a:ext cx="2929154" cy="415209"/>
          </a:xfrm>
          <a:prstGeom prst="rect">
            <a:avLst/>
          </a:prstGeom>
        </p:spPr>
        <p:txBody>
          <a:bodyPr lIns="0" tIns="0" rIns="0" bIns="0" rtlCol="0" anchor="t">
            <a:spAutoFit/>
          </a:bodyPr>
          <a:lstStyle/>
          <a:p>
            <a:pPr algn="ctr">
              <a:lnSpc>
                <a:spcPts val="3359"/>
              </a:lnSpc>
            </a:pPr>
            <a:r>
              <a:rPr lang="en-US" sz="2400" spc="76">
                <a:solidFill>
                  <a:srgbClr val="142740"/>
                </a:solidFill>
                <a:latin typeface="Barlow Semi-Bold"/>
              </a:rPr>
              <a:t>Genere</a:t>
            </a:r>
          </a:p>
        </p:txBody>
      </p:sp>
      <p:sp>
        <p:nvSpPr>
          <p:cNvPr id="19" name="TextBox 19"/>
          <p:cNvSpPr txBox="1"/>
          <p:nvPr/>
        </p:nvSpPr>
        <p:spPr>
          <a:xfrm>
            <a:off x="2328223" y="6089731"/>
            <a:ext cx="3664036" cy="2201990"/>
          </a:xfrm>
          <a:prstGeom prst="rect">
            <a:avLst/>
          </a:prstGeom>
        </p:spPr>
        <p:txBody>
          <a:bodyPr lIns="0" tIns="0" rIns="0" bIns="0" rtlCol="0" anchor="t">
            <a:spAutoFit/>
          </a:bodyPr>
          <a:lstStyle/>
          <a:p>
            <a:pPr marL="0" lvl="0" indent="0" algn="just">
              <a:lnSpc>
                <a:spcPts val="2520"/>
              </a:lnSpc>
              <a:spcBef>
                <a:spcPct val="0"/>
              </a:spcBef>
            </a:pPr>
            <a:r>
              <a:rPr lang="en-US" sz="1800" spc="57">
                <a:solidFill>
                  <a:srgbClr val="202020"/>
                </a:solidFill>
                <a:latin typeface="Barlow"/>
              </a:rPr>
              <a:t>Nessuna delle strategie adottate ha permesso di individuare dei modelli di machine learning che fossero in grado di distinguere il sesso biologico,  seppur gli oggetti per le classi sono abbastanza bilanciati. </a:t>
            </a:r>
          </a:p>
        </p:txBody>
      </p:sp>
      <p:sp>
        <p:nvSpPr>
          <p:cNvPr id="20" name="TextBox 20"/>
          <p:cNvSpPr txBox="1"/>
          <p:nvPr/>
        </p:nvSpPr>
        <p:spPr>
          <a:xfrm>
            <a:off x="11621845" y="2206901"/>
            <a:ext cx="2929154" cy="415209"/>
          </a:xfrm>
          <a:prstGeom prst="rect">
            <a:avLst/>
          </a:prstGeom>
        </p:spPr>
        <p:txBody>
          <a:bodyPr lIns="0" tIns="0" rIns="0" bIns="0" rtlCol="0" anchor="t">
            <a:spAutoFit/>
          </a:bodyPr>
          <a:lstStyle/>
          <a:p>
            <a:pPr algn="ctr">
              <a:lnSpc>
                <a:spcPts val="3359"/>
              </a:lnSpc>
            </a:pPr>
            <a:r>
              <a:rPr lang="en-US" sz="2400" spc="76">
                <a:solidFill>
                  <a:srgbClr val="142740"/>
                </a:solidFill>
                <a:latin typeface="Barlow Semi-Bold"/>
              </a:rPr>
              <a:t>Eta’</a:t>
            </a:r>
          </a:p>
        </p:txBody>
      </p:sp>
      <p:sp>
        <p:nvSpPr>
          <p:cNvPr id="21" name="TextBox 21"/>
          <p:cNvSpPr txBox="1"/>
          <p:nvPr/>
        </p:nvSpPr>
        <p:spPr>
          <a:xfrm>
            <a:off x="11274436" y="6017145"/>
            <a:ext cx="3623970" cy="2356687"/>
          </a:xfrm>
          <a:prstGeom prst="rect">
            <a:avLst/>
          </a:prstGeom>
        </p:spPr>
        <p:txBody>
          <a:bodyPr lIns="0" tIns="0" rIns="0" bIns="0" rtlCol="0" anchor="t">
            <a:spAutoFit/>
          </a:bodyPr>
          <a:lstStyle/>
          <a:p>
            <a:pPr marL="0" lvl="0" indent="0" algn="just">
              <a:lnSpc>
                <a:spcPts val="2380"/>
              </a:lnSpc>
              <a:spcBef>
                <a:spcPct val="0"/>
              </a:spcBef>
            </a:pPr>
            <a:r>
              <a:rPr lang="en-US" sz="1700" spc="54">
                <a:solidFill>
                  <a:srgbClr val="202020"/>
                </a:solidFill>
                <a:latin typeface="Barlow"/>
              </a:rPr>
              <a:t>La massiccia presenza di utenti con età compresa tra i 10-22 anni, ca. il 50%, ha reso fortemente sbilanciata questa variabile. Le partizioni individuate, inizialmente tre e poi successivamente due, non si sono rivelate ottimali per la classificazione. </a:t>
            </a:r>
          </a:p>
        </p:txBody>
      </p:sp>
      <p:sp>
        <p:nvSpPr>
          <p:cNvPr id="22" name="TextBox 22"/>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3" name="TextBox 23"/>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4" name="TextBox 24"/>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5" name="TextBox 25"/>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6" name="TextBox 26"/>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7" name="TextBox 27"/>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8" name="TextBox 28"/>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29" name="TextBox 29"/>
          <p:cNvSpPr txBox="1"/>
          <p:nvPr/>
        </p:nvSpPr>
        <p:spPr>
          <a:xfrm>
            <a:off x="6396378" y="999131"/>
            <a:ext cx="8597550" cy="977007"/>
          </a:xfrm>
          <a:prstGeom prst="rect">
            <a:avLst/>
          </a:prstGeom>
        </p:spPr>
        <p:txBody>
          <a:bodyPr lIns="0" tIns="0" rIns="0" bIns="0" rtlCol="0" anchor="t">
            <a:spAutoFit/>
          </a:bodyPr>
          <a:lstStyle/>
          <a:p>
            <a:pPr marL="0" lvl="0" indent="0" algn="l">
              <a:lnSpc>
                <a:spcPts val="6999"/>
              </a:lnSpc>
              <a:spcBef>
                <a:spcPct val="0"/>
              </a:spcBef>
            </a:pPr>
            <a:r>
              <a:rPr lang="en-US" sz="6999">
                <a:solidFill>
                  <a:srgbClr val="000000"/>
                </a:solidFill>
                <a:latin typeface="Helios Extended Bold"/>
              </a:rPr>
              <a:t>RISULTATI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3792" y="2327470"/>
            <a:ext cx="3943020" cy="6223635"/>
            <a:chOff x="0" y="0"/>
            <a:chExt cx="1438424" cy="2270399"/>
          </a:xfrm>
        </p:grpSpPr>
        <p:sp>
          <p:nvSpPr>
            <p:cNvPr id="3" name="Freeform 3"/>
            <p:cNvSpPr/>
            <p:nvPr/>
          </p:nvSpPr>
          <p:spPr>
            <a:xfrm>
              <a:off x="0" y="0"/>
              <a:ext cx="1438424" cy="2270399"/>
            </a:xfrm>
            <a:custGeom>
              <a:avLst/>
              <a:gdLst/>
              <a:ahLst/>
              <a:cxnLst/>
              <a:rect l="l" t="t" r="r" b="b"/>
              <a:pathLst>
                <a:path w="1438424" h="2270399">
                  <a:moveTo>
                    <a:pt x="1313964" y="2270399"/>
                  </a:moveTo>
                  <a:lnTo>
                    <a:pt x="124460" y="2270399"/>
                  </a:lnTo>
                  <a:cubicBezTo>
                    <a:pt x="55880" y="2270399"/>
                    <a:pt x="0" y="2214519"/>
                    <a:pt x="0" y="2145939"/>
                  </a:cubicBezTo>
                  <a:lnTo>
                    <a:pt x="0" y="124460"/>
                  </a:lnTo>
                  <a:cubicBezTo>
                    <a:pt x="0" y="55880"/>
                    <a:pt x="55880" y="0"/>
                    <a:pt x="124460" y="0"/>
                  </a:cubicBezTo>
                  <a:lnTo>
                    <a:pt x="1313964" y="0"/>
                  </a:lnTo>
                  <a:cubicBezTo>
                    <a:pt x="1382544" y="0"/>
                    <a:pt x="1438424" y="55880"/>
                    <a:pt x="1438424" y="124460"/>
                  </a:cubicBezTo>
                  <a:lnTo>
                    <a:pt x="1438424" y="2145939"/>
                  </a:lnTo>
                  <a:cubicBezTo>
                    <a:pt x="1438424" y="2214519"/>
                    <a:pt x="1382544" y="2270399"/>
                    <a:pt x="1313964" y="2270399"/>
                  </a:cubicBezTo>
                  <a:close/>
                </a:path>
              </a:pathLst>
            </a:custGeom>
            <a:solidFill>
              <a:srgbClr val="F1F1F1"/>
            </a:solidFill>
          </p:spPr>
          <p:txBody>
            <a:bodyPr/>
            <a:lstStyle/>
            <a:p>
              <a:endParaRPr lang="it-IT"/>
            </a:p>
          </p:txBody>
        </p:sp>
      </p:grpSp>
      <p:grpSp>
        <p:nvGrpSpPr>
          <p:cNvPr id="4" name="Group 4"/>
          <p:cNvGrpSpPr/>
          <p:nvPr/>
        </p:nvGrpSpPr>
        <p:grpSpPr>
          <a:xfrm>
            <a:off x="1200724" y="2831877"/>
            <a:ext cx="2929154" cy="2929154"/>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DFDFD"/>
            </a:solidFill>
          </p:spPr>
          <p:txBody>
            <a:bodyPr/>
            <a:lstStyle/>
            <a:p>
              <a:endParaRPr lang="it-IT"/>
            </a:p>
          </p:txBody>
        </p:sp>
      </p:grpSp>
      <p:grpSp>
        <p:nvGrpSpPr>
          <p:cNvPr id="6" name="Group 6"/>
          <p:cNvGrpSpPr/>
          <p:nvPr/>
        </p:nvGrpSpPr>
        <p:grpSpPr>
          <a:xfrm>
            <a:off x="0" y="0"/>
            <a:ext cx="18288000" cy="769908"/>
            <a:chOff x="0" y="0"/>
            <a:chExt cx="4816593" cy="202774"/>
          </a:xfrm>
        </p:grpSpPr>
        <p:sp>
          <p:nvSpPr>
            <p:cNvPr id="7" name="Freeform 7"/>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8" name="TextBox 8"/>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9" name="Group 9"/>
          <p:cNvGrpSpPr/>
          <p:nvPr/>
        </p:nvGrpSpPr>
        <p:grpSpPr>
          <a:xfrm>
            <a:off x="13769498" y="0"/>
            <a:ext cx="2448860" cy="769908"/>
            <a:chOff x="0" y="0"/>
            <a:chExt cx="644967" cy="202774"/>
          </a:xfrm>
        </p:grpSpPr>
        <p:sp>
          <p:nvSpPr>
            <p:cNvPr id="10" name="Freeform 10"/>
            <p:cNvSpPr/>
            <p:nvPr/>
          </p:nvSpPr>
          <p:spPr>
            <a:xfrm>
              <a:off x="0" y="0"/>
              <a:ext cx="644967" cy="202774"/>
            </a:xfrm>
            <a:custGeom>
              <a:avLst/>
              <a:gdLst/>
              <a:ahLst/>
              <a:cxnLst/>
              <a:rect l="l" t="t" r="r" b="b"/>
              <a:pathLst>
                <a:path w="644967" h="202774">
                  <a:moveTo>
                    <a:pt x="0" y="0"/>
                  </a:moveTo>
                  <a:lnTo>
                    <a:pt x="644967" y="0"/>
                  </a:lnTo>
                  <a:lnTo>
                    <a:pt x="644967" y="202774"/>
                  </a:lnTo>
                  <a:lnTo>
                    <a:pt x="0" y="202774"/>
                  </a:lnTo>
                  <a:close/>
                </a:path>
              </a:pathLst>
            </a:custGeom>
            <a:solidFill>
              <a:srgbClr val="A97658"/>
            </a:solidFill>
          </p:spPr>
          <p:txBody>
            <a:bodyPr/>
            <a:lstStyle/>
            <a:p>
              <a:endParaRPr lang="it-IT"/>
            </a:p>
          </p:txBody>
        </p:sp>
        <p:sp>
          <p:nvSpPr>
            <p:cNvPr id="11" name="TextBox 11"/>
            <p:cNvSpPr txBox="1"/>
            <p:nvPr/>
          </p:nvSpPr>
          <p:spPr>
            <a:xfrm>
              <a:off x="0" y="-57150"/>
              <a:ext cx="644967" cy="25992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220180" y="3140642"/>
            <a:ext cx="2940061" cy="2311623"/>
          </a:xfrm>
          <a:custGeom>
            <a:avLst/>
            <a:gdLst/>
            <a:ahLst/>
            <a:cxnLst/>
            <a:rect l="l" t="t" r="r" b="b"/>
            <a:pathLst>
              <a:path w="2940061" h="2311623">
                <a:moveTo>
                  <a:pt x="0" y="0"/>
                </a:moveTo>
                <a:lnTo>
                  <a:pt x="2940061" y="0"/>
                </a:lnTo>
                <a:lnTo>
                  <a:pt x="2940061" y="2311623"/>
                </a:lnTo>
                <a:lnTo>
                  <a:pt x="0" y="2311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3" name="Freeform 13"/>
          <p:cNvSpPr/>
          <p:nvPr/>
        </p:nvSpPr>
        <p:spPr>
          <a:xfrm>
            <a:off x="10837006" y="2072640"/>
            <a:ext cx="6954671" cy="3806767"/>
          </a:xfrm>
          <a:custGeom>
            <a:avLst/>
            <a:gdLst/>
            <a:ahLst/>
            <a:cxnLst/>
            <a:rect l="l" t="t" r="r" b="b"/>
            <a:pathLst>
              <a:path w="6954671" h="3806767">
                <a:moveTo>
                  <a:pt x="0" y="0"/>
                </a:moveTo>
                <a:lnTo>
                  <a:pt x="6954671" y="0"/>
                </a:lnTo>
                <a:lnTo>
                  <a:pt x="6954671" y="3806767"/>
                </a:lnTo>
                <a:lnTo>
                  <a:pt x="0" y="3806767"/>
                </a:lnTo>
                <a:lnTo>
                  <a:pt x="0" y="0"/>
                </a:lnTo>
                <a:close/>
              </a:path>
            </a:pathLst>
          </a:custGeom>
          <a:blipFill>
            <a:blip r:embed="rId4"/>
            <a:stretch>
              <a:fillRect/>
            </a:stretch>
          </a:blipFill>
        </p:spPr>
        <p:txBody>
          <a:bodyPr/>
          <a:lstStyle/>
          <a:p>
            <a:endParaRPr lang="it-IT"/>
          </a:p>
        </p:txBody>
      </p:sp>
      <p:sp>
        <p:nvSpPr>
          <p:cNvPr id="14" name="Freeform 14"/>
          <p:cNvSpPr/>
          <p:nvPr/>
        </p:nvSpPr>
        <p:spPr>
          <a:xfrm>
            <a:off x="5505885" y="6108007"/>
            <a:ext cx="7103966" cy="3126419"/>
          </a:xfrm>
          <a:custGeom>
            <a:avLst/>
            <a:gdLst/>
            <a:ahLst/>
            <a:cxnLst/>
            <a:rect l="l" t="t" r="r" b="b"/>
            <a:pathLst>
              <a:path w="7103966" h="3126419">
                <a:moveTo>
                  <a:pt x="0" y="0"/>
                </a:moveTo>
                <a:lnTo>
                  <a:pt x="7103966" y="0"/>
                </a:lnTo>
                <a:lnTo>
                  <a:pt x="7103966" y="3126419"/>
                </a:lnTo>
                <a:lnTo>
                  <a:pt x="0" y="3126419"/>
                </a:lnTo>
                <a:lnTo>
                  <a:pt x="0" y="0"/>
                </a:lnTo>
                <a:close/>
              </a:path>
            </a:pathLst>
          </a:custGeom>
          <a:blipFill>
            <a:blip r:embed="rId5"/>
            <a:stretch>
              <a:fillRect b="-174651"/>
            </a:stretch>
          </a:blipFill>
        </p:spPr>
        <p:txBody>
          <a:bodyPr/>
          <a:lstStyle/>
          <a:p>
            <a:endParaRPr lang="it-IT"/>
          </a:p>
        </p:txBody>
      </p:sp>
      <p:sp>
        <p:nvSpPr>
          <p:cNvPr id="15" name="TextBox 15"/>
          <p:cNvSpPr txBox="1"/>
          <p:nvPr/>
        </p:nvSpPr>
        <p:spPr>
          <a:xfrm>
            <a:off x="1200724" y="2270320"/>
            <a:ext cx="2929154" cy="415209"/>
          </a:xfrm>
          <a:prstGeom prst="rect">
            <a:avLst/>
          </a:prstGeom>
        </p:spPr>
        <p:txBody>
          <a:bodyPr lIns="0" tIns="0" rIns="0" bIns="0" rtlCol="0" anchor="t">
            <a:spAutoFit/>
          </a:bodyPr>
          <a:lstStyle/>
          <a:p>
            <a:pPr algn="ctr">
              <a:lnSpc>
                <a:spcPts val="3359"/>
              </a:lnSpc>
            </a:pPr>
            <a:r>
              <a:rPr lang="en-US" sz="2400" spc="76">
                <a:solidFill>
                  <a:srgbClr val="142740"/>
                </a:solidFill>
                <a:latin typeface="Barlow Semi-Bold"/>
              </a:rPr>
              <a:t>Area Geografica</a:t>
            </a:r>
          </a:p>
        </p:txBody>
      </p:sp>
      <p:sp>
        <p:nvSpPr>
          <p:cNvPr id="16" name="TextBox 16"/>
          <p:cNvSpPr txBox="1"/>
          <p:nvPr/>
        </p:nvSpPr>
        <p:spPr>
          <a:xfrm>
            <a:off x="858925" y="5831782"/>
            <a:ext cx="3662571" cy="2516288"/>
          </a:xfrm>
          <a:prstGeom prst="rect">
            <a:avLst/>
          </a:prstGeom>
        </p:spPr>
        <p:txBody>
          <a:bodyPr lIns="0" tIns="0" rIns="0" bIns="0" rtlCol="0" anchor="t">
            <a:spAutoFit/>
          </a:bodyPr>
          <a:lstStyle/>
          <a:p>
            <a:pPr algn="just">
              <a:lnSpc>
                <a:spcPts val="2520"/>
              </a:lnSpc>
            </a:pPr>
            <a:r>
              <a:rPr lang="en-US" sz="1800" spc="57">
                <a:solidFill>
                  <a:srgbClr val="202020"/>
                </a:solidFill>
                <a:latin typeface="Barlow"/>
              </a:rPr>
              <a:t>La ricerca per Area geografica ha prodotto ottimi risultati. </a:t>
            </a:r>
          </a:p>
          <a:p>
            <a:pPr algn="just">
              <a:lnSpc>
                <a:spcPts val="2520"/>
              </a:lnSpc>
            </a:pPr>
            <a:r>
              <a:rPr lang="en-US" sz="1800" spc="57">
                <a:solidFill>
                  <a:srgbClr val="202020"/>
                </a:solidFill>
                <a:latin typeface="Barlow"/>
              </a:rPr>
              <a:t>I  migliori risultati si ottengono per la categorizzazione America e Non America.</a:t>
            </a:r>
          </a:p>
          <a:p>
            <a:pPr marL="0" lvl="0" indent="0" algn="just">
              <a:lnSpc>
                <a:spcPts val="2520"/>
              </a:lnSpc>
              <a:spcBef>
                <a:spcPct val="0"/>
              </a:spcBef>
            </a:pPr>
            <a:r>
              <a:rPr lang="en-US" sz="1800" spc="57">
                <a:solidFill>
                  <a:srgbClr val="202020"/>
                </a:solidFill>
                <a:latin typeface="Barlow"/>
              </a:rPr>
              <a:t>Il modello è Gradient Boosting con 77% di accuratezza, addestrato su dati con SMOTE. </a:t>
            </a:r>
          </a:p>
        </p:txBody>
      </p:sp>
      <p:sp>
        <p:nvSpPr>
          <p:cNvPr id="17" name="TextBox 17"/>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8" name="TextBox 18"/>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9" name="TextBox 19"/>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0" name="TextBox 20"/>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1" name="TextBox 21"/>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2" name="TextBox 22"/>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3" name="TextBox 23"/>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24" name="TextBox 24"/>
          <p:cNvSpPr txBox="1"/>
          <p:nvPr/>
        </p:nvSpPr>
        <p:spPr>
          <a:xfrm>
            <a:off x="5860719" y="1095633"/>
            <a:ext cx="8597550" cy="977007"/>
          </a:xfrm>
          <a:prstGeom prst="rect">
            <a:avLst/>
          </a:prstGeom>
        </p:spPr>
        <p:txBody>
          <a:bodyPr lIns="0" tIns="0" rIns="0" bIns="0" rtlCol="0" anchor="t">
            <a:spAutoFit/>
          </a:bodyPr>
          <a:lstStyle/>
          <a:p>
            <a:pPr marL="0" lvl="0" indent="0" algn="l">
              <a:lnSpc>
                <a:spcPts val="6999"/>
              </a:lnSpc>
              <a:spcBef>
                <a:spcPct val="0"/>
              </a:spcBef>
            </a:pPr>
            <a:r>
              <a:rPr lang="en-US" sz="6999">
                <a:solidFill>
                  <a:srgbClr val="000000"/>
                </a:solidFill>
                <a:latin typeface="Helios Extended Bold"/>
              </a:rPr>
              <a:t>RISULTATI</a:t>
            </a:r>
          </a:p>
        </p:txBody>
      </p:sp>
      <p:sp>
        <p:nvSpPr>
          <p:cNvPr id="25" name="TextBox 25"/>
          <p:cNvSpPr txBox="1"/>
          <p:nvPr/>
        </p:nvSpPr>
        <p:spPr>
          <a:xfrm>
            <a:off x="5260367" y="2279845"/>
            <a:ext cx="5408823" cy="3773480"/>
          </a:xfrm>
          <a:prstGeom prst="rect">
            <a:avLst/>
          </a:prstGeom>
        </p:spPr>
        <p:txBody>
          <a:bodyPr lIns="0" tIns="0" rIns="0" bIns="0" rtlCol="0" anchor="t">
            <a:spAutoFit/>
          </a:bodyPr>
          <a:lstStyle/>
          <a:p>
            <a:pPr marL="0" lvl="0" indent="0" algn="just">
              <a:lnSpc>
                <a:spcPts val="2520"/>
              </a:lnSpc>
              <a:spcBef>
                <a:spcPct val="0"/>
              </a:spcBef>
            </a:pPr>
            <a:r>
              <a:rPr lang="en-US" sz="1800" u="none" strike="noStrike" spc="57">
                <a:solidFill>
                  <a:srgbClr val="202020"/>
                </a:solidFill>
                <a:latin typeface="Barlow"/>
              </a:rPr>
              <a:t>La caratteristica più influente, KSPC, indica il numero medio di battute necessarie per digitare ogni carattere. Segue ERROR_RATE, il tasso di errore durante la digitazione, che offre insight sul livello di errore durante la digitazione rispetto alle frasi mostrate.  MIN_DOWN_DOWN, che riflette il tempo minimo tra la pressione di due tasti consecutivi, suggerisce quanto rapidamente gli utenti digitano in sequenza. ECPC e RoR, quest'ultimo descrive il rapporto tra tasti premuti simultaneamente e quelli in successione, completano l'analisi.</a:t>
            </a:r>
          </a:p>
        </p:txBody>
      </p:sp>
      <p:sp>
        <p:nvSpPr>
          <p:cNvPr id="26" name="TextBox 26"/>
          <p:cNvSpPr txBox="1"/>
          <p:nvPr/>
        </p:nvSpPr>
        <p:spPr>
          <a:xfrm>
            <a:off x="12609851" y="6005700"/>
            <a:ext cx="4867076" cy="3773480"/>
          </a:xfrm>
          <a:prstGeom prst="rect">
            <a:avLst/>
          </a:prstGeom>
        </p:spPr>
        <p:txBody>
          <a:bodyPr lIns="0" tIns="0" rIns="0" bIns="0" rtlCol="0" anchor="t">
            <a:spAutoFit/>
          </a:bodyPr>
          <a:lstStyle/>
          <a:p>
            <a:pPr marL="0" lvl="0" indent="0" algn="just">
              <a:lnSpc>
                <a:spcPts val="2520"/>
              </a:lnSpc>
              <a:spcBef>
                <a:spcPct val="0"/>
              </a:spcBef>
            </a:pPr>
            <a:r>
              <a:rPr lang="en-US" sz="1800" u="none" strike="noStrike" spc="57">
                <a:solidFill>
                  <a:srgbClr val="202020"/>
                </a:solidFill>
                <a:latin typeface="Barlow"/>
              </a:rPr>
              <a:t>Se i valori di KSPC per l'utente sono alti, allora la classe assegnata è Non America, di solito. Gli utenti non americani potrebbero non essere madrelingua inglese; quindi, potrebbero digitare più lentamente o con maggiore attenzione quando scrivono in inglese. </a:t>
            </a:r>
          </a:p>
          <a:p>
            <a:pPr marL="0" lvl="0" indent="0" algn="just">
              <a:lnSpc>
                <a:spcPts val="2520"/>
              </a:lnSpc>
              <a:spcBef>
                <a:spcPct val="0"/>
              </a:spcBef>
            </a:pPr>
            <a:r>
              <a:rPr lang="en-US" sz="1800" u="none" strike="noStrike" spc="57">
                <a:solidFill>
                  <a:srgbClr val="202020"/>
                </a:solidFill>
                <a:latin typeface="Barlow"/>
              </a:rPr>
              <a:t>La colonna di ERROR_RATE mostra la stessa relazione ma in maniera più chiara e marcata: valori più alti del tasso di errore sono correlati a una maggiore probabilità che gli utenti siano non americani.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868654" y="0"/>
            <a:ext cx="0" cy="10287000"/>
          </a:xfrm>
          <a:prstGeom prst="line">
            <a:avLst/>
          </a:prstGeom>
          <a:ln w="38100" cap="flat">
            <a:solidFill>
              <a:srgbClr val="202020"/>
            </a:solidFill>
            <a:prstDash val="solid"/>
            <a:headEnd type="none" w="sm" len="sm"/>
            <a:tailEnd type="none" w="sm" len="sm"/>
          </a:ln>
        </p:spPr>
        <p:txBody>
          <a:bodyPr/>
          <a:lstStyle/>
          <a:p>
            <a:endParaRPr lang="it-IT"/>
          </a:p>
        </p:txBody>
      </p:sp>
      <p:pic>
        <p:nvPicPr>
          <p:cNvPr id="3" name="Picture 3"/>
          <p:cNvPicPr>
            <a:picLocks noChangeAspect="1"/>
          </p:cNvPicPr>
          <p:nvPr/>
        </p:nvPicPr>
        <p:blipFill>
          <a:blip r:embed="rId2"/>
          <a:srcRect/>
          <a:stretch>
            <a:fillRect/>
          </a:stretch>
        </p:blipFill>
        <p:spPr>
          <a:xfrm>
            <a:off x="2522105" y="8456613"/>
            <a:ext cx="2226909" cy="801687"/>
          </a:xfrm>
          <a:prstGeom prst="rect">
            <a:avLst/>
          </a:prstGeom>
        </p:spPr>
      </p:pic>
      <p:grpSp>
        <p:nvGrpSpPr>
          <p:cNvPr id="4" name="Group 4"/>
          <p:cNvGrpSpPr/>
          <p:nvPr/>
        </p:nvGrpSpPr>
        <p:grpSpPr>
          <a:xfrm>
            <a:off x="11945841" y="1441947"/>
            <a:ext cx="4360838" cy="6229769"/>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57142" r="-57142"/>
              </a:stretch>
            </a:blipFill>
          </p:spPr>
          <p:txBody>
            <a:bodyPr/>
            <a:lstStyle/>
            <a:p>
              <a:endParaRPr lang="it-IT"/>
            </a:p>
          </p:txBody>
        </p:sp>
      </p:grpSp>
      <p:grpSp>
        <p:nvGrpSpPr>
          <p:cNvPr id="6" name="Group 6"/>
          <p:cNvGrpSpPr/>
          <p:nvPr/>
        </p:nvGrpSpPr>
        <p:grpSpPr>
          <a:xfrm>
            <a:off x="629685" y="-55807"/>
            <a:ext cx="798029" cy="10398613"/>
            <a:chOff x="0" y="0"/>
            <a:chExt cx="210180" cy="2738729"/>
          </a:xfrm>
        </p:grpSpPr>
        <p:sp>
          <p:nvSpPr>
            <p:cNvPr id="7" name="Freeform 7"/>
            <p:cNvSpPr/>
            <p:nvPr/>
          </p:nvSpPr>
          <p:spPr>
            <a:xfrm>
              <a:off x="0" y="0"/>
              <a:ext cx="210180" cy="2738729"/>
            </a:xfrm>
            <a:custGeom>
              <a:avLst/>
              <a:gdLst/>
              <a:ahLst/>
              <a:cxnLst/>
              <a:rect l="l" t="t" r="r" b="b"/>
              <a:pathLst>
                <a:path w="210180" h="2738729">
                  <a:moveTo>
                    <a:pt x="0" y="0"/>
                  </a:moveTo>
                  <a:lnTo>
                    <a:pt x="210180" y="0"/>
                  </a:lnTo>
                  <a:lnTo>
                    <a:pt x="210180" y="2738729"/>
                  </a:lnTo>
                  <a:lnTo>
                    <a:pt x="0" y="2738729"/>
                  </a:lnTo>
                  <a:close/>
                </a:path>
              </a:pathLst>
            </a:custGeom>
            <a:solidFill>
              <a:srgbClr val="A97658"/>
            </a:solidFill>
          </p:spPr>
          <p:txBody>
            <a:bodyPr/>
            <a:lstStyle/>
            <a:p>
              <a:endParaRPr lang="it-IT"/>
            </a:p>
          </p:txBody>
        </p:sp>
        <p:sp>
          <p:nvSpPr>
            <p:cNvPr id="8" name="TextBox 8"/>
            <p:cNvSpPr txBox="1"/>
            <p:nvPr/>
          </p:nvSpPr>
          <p:spPr>
            <a:xfrm>
              <a:off x="0" y="-66675"/>
              <a:ext cx="210180" cy="2805404"/>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522105" y="1640841"/>
            <a:ext cx="9214026" cy="2482092"/>
          </a:xfrm>
          <a:prstGeom prst="rect">
            <a:avLst/>
          </a:prstGeom>
        </p:spPr>
        <p:txBody>
          <a:bodyPr lIns="0" tIns="0" rIns="0" bIns="0" rtlCol="0" anchor="t">
            <a:spAutoFit/>
          </a:bodyPr>
          <a:lstStyle/>
          <a:p>
            <a:pPr algn="just">
              <a:lnSpc>
                <a:spcPts val="2800"/>
              </a:lnSpc>
            </a:pPr>
            <a:r>
              <a:rPr lang="en-US" sz="2000">
                <a:solidFill>
                  <a:srgbClr val="202020"/>
                </a:solidFill>
                <a:latin typeface="Poppins"/>
              </a:rPr>
              <a:t>L'identificazione di specifiche caratteristiche degli utenti online, quali genere, età, lingua parlata, area geografica e corso di scrittura, possono essere fondamentali in contesti di sicurezza e per sviluppare applicazioni commerciali. Un elemento chiave in questo contesto è la capacità di riconoscere e classificare le caratteristiche distintive di un utente attraverso l'analisi di tastiera.</a:t>
            </a:r>
          </a:p>
          <a:p>
            <a:pPr algn="just">
              <a:lnSpc>
                <a:spcPts val="2800"/>
              </a:lnSpc>
            </a:pPr>
            <a:endParaRPr lang="en-US" sz="2000">
              <a:solidFill>
                <a:srgbClr val="202020"/>
              </a:solidFill>
              <a:latin typeface="Poppins"/>
            </a:endParaRPr>
          </a:p>
        </p:txBody>
      </p:sp>
      <p:sp>
        <p:nvSpPr>
          <p:cNvPr id="10" name="TextBox 10"/>
          <p:cNvSpPr txBox="1"/>
          <p:nvPr/>
        </p:nvSpPr>
        <p:spPr>
          <a:xfrm>
            <a:off x="2522105" y="4056257"/>
            <a:ext cx="9033210" cy="4243676"/>
          </a:xfrm>
          <a:prstGeom prst="rect">
            <a:avLst/>
          </a:prstGeom>
        </p:spPr>
        <p:txBody>
          <a:bodyPr lIns="0" tIns="0" rIns="0" bIns="0" rtlCol="0" anchor="t">
            <a:spAutoFit/>
          </a:bodyPr>
          <a:lstStyle/>
          <a:p>
            <a:pPr algn="just">
              <a:lnSpc>
                <a:spcPts val="2800"/>
              </a:lnSpc>
            </a:pPr>
            <a:r>
              <a:rPr lang="en-US" sz="2000">
                <a:solidFill>
                  <a:srgbClr val="202020"/>
                </a:solidFill>
                <a:latin typeface="Poppins"/>
              </a:rPr>
              <a:t>Nel corso del progetto, partendo da un dataset disponibile pubblicamente e utilizzando algoritmi di machine learning, abbiamo analizzato le caratteristiche dinamiche relative alla pressione dei tasti e siamo riusciti a ottenere un buon tasso di accuratezza nel riconoscimento di caratteristiche demografiche. I risultati del seguente progetto mostrano che è possibile discriminare per area geografica di provenienza, lingua parlata e corso di scrittura avendo solo a disposizione le caratteristiche di keystrokes per utente. Sulla base dei modelli più performanti per ogni task, si è cercato di analizzare l'impatto delle variabili e di identificare quali tra esse siano particolarmente discriminanti.</a:t>
            </a:r>
          </a:p>
          <a:p>
            <a:pPr algn="just">
              <a:lnSpc>
                <a:spcPts val="2800"/>
              </a:lnSpc>
            </a:pPr>
            <a:endParaRPr lang="en-US" sz="2000">
              <a:solidFill>
                <a:srgbClr val="202020"/>
              </a:solidFill>
              <a:latin typeface="Poppins"/>
            </a:endParaRPr>
          </a:p>
        </p:txBody>
      </p:sp>
      <p:sp>
        <p:nvSpPr>
          <p:cNvPr id="11" name="TextBox 11"/>
          <p:cNvSpPr txBox="1"/>
          <p:nvPr/>
        </p:nvSpPr>
        <p:spPr>
          <a:xfrm>
            <a:off x="2522105" y="467951"/>
            <a:ext cx="7489783" cy="1207168"/>
          </a:xfrm>
          <a:prstGeom prst="rect">
            <a:avLst/>
          </a:prstGeom>
        </p:spPr>
        <p:txBody>
          <a:bodyPr lIns="0" tIns="0" rIns="0" bIns="0" rtlCol="0" anchor="t">
            <a:spAutoFit/>
          </a:bodyPr>
          <a:lstStyle/>
          <a:p>
            <a:pPr algn="l">
              <a:lnSpc>
                <a:spcPts val="9100"/>
              </a:lnSpc>
            </a:pPr>
            <a:r>
              <a:rPr lang="en-US" sz="8505">
                <a:solidFill>
                  <a:srgbClr val="202020"/>
                </a:solidFill>
                <a:latin typeface="Object Sans Heavy"/>
              </a:rPr>
              <a:t>ABSTRACT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3792" y="2327470"/>
            <a:ext cx="3943020" cy="7690469"/>
            <a:chOff x="0" y="0"/>
            <a:chExt cx="1438424" cy="2805504"/>
          </a:xfrm>
        </p:grpSpPr>
        <p:sp>
          <p:nvSpPr>
            <p:cNvPr id="3" name="Freeform 3"/>
            <p:cNvSpPr/>
            <p:nvPr/>
          </p:nvSpPr>
          <p:spPr>
            <a:xfrm>
              <a:off x="0" y="0"/>
              <a:ext cx="1438424" cy="2805504"/>
            </a:xfrm>
            <a:custGeom>
              <a:avLst/>
              <a:gdLst/>
              <a:ahLst/>
              <a:cxnLst/>
              <a:rect l="l" t="t" r="r" b="b"/>
              <a:pathLst>
                <a:path w="1438424" h="2805504">
                  <a:moveTo>
                    <a:pt x="1313964" y="2805504"/>
                  </a:moveTo>
                  <a:lnTo>
                    <a:pt x="124460" y="2805504"/>
                  </a:lnTo>
                  <a:cubicBezTo>
                    <a:pt x="55880" y="2805504"/>
                    <a:pt x="0" y="2749624"/>
                    <a:pt x="0" y="2681044"/>
                  </a:cubicBezTo>
                  <a:lnTo>
                    <a:pt x="0" y="124460"/>
                  </a:lnTo>
                  <a:cubicBezTo>
                    <a:pt x="0" y="55880"/>
                    <a:pt x="55880" y="0"/>
                    <a:pt x="124460" y="0"/>
                  </a:cubicBezTo>
                  <a:lnTo>
                    <a:pt x="1313964" y="0"/>
                  </a:lnTo>
                  <a:cubicBezTo>
                    <a:pt x="1382544" y="0"/>
                    <a:pt x="1438424" y="55880"/>
                    <a:pt x="1438424" y="124460"/>
                  </a:cubicBezTo>
                  <a:lnTo>
                    <a:pt x="1438424" y="2681044"/>
                  </a:lnTo>
                  <a:cubicBezTo>
                    <a:pt x="1438424" y="2749624"/>
                    <a:pt x="1382544" y="2805504"/>
                    <a:pt x="1313964" y="2805504"/>
                  </a:cubicBezTo>
                  <a:close/>
                </a:path>
              </a:pathLst>
            </a:custGeom>
            <a:solidFill>
              <a:srgbClr val="F1F1F1"/>
            </a:solidFill>
          </p:spPr>
          <p:txBody>
            <a:bodyPr/>
            <a:lstStyle/>
            <a:p>
              <a:endParaRPr lang="it-IT"/>
            </a:p>
          </p:txBody>
        </p:sp>
      </p:grpSp>
      <p:grpSp>
        <p:nvGrpSpPr>
          <p:cNvPr id="4" name="Group 4"/>
          <p:cNvGrpSpPr/>
          <p:nvPr/>
        </p:nvGrpSpPr>
        <p:grpSpPr>
          <a:xfrm>
            <a:off x="1200724" y="2831877"/>
            <a:ext cx="2929154" cy="2929154"/>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DFDFD"/>
            </a:solidFill>
          </p:spPr>
          <p:txBody>
            <a:bodyPr/>
            <a:lstStyle/>
            <a:p>
              <a:endParaRPr lang="it-IT"/>
            </a:p>
          </p:txBody>
        </p:sp>
      </p:grpSp>
      <p:grpSp>
        <p:nvGrpSpPr>
          <p:cNvPr id="6" name="Group 6"/>
          <p:cNvGrpSpPr/>
          <p:nvPr/>
        </p:nvGrpSpPr>
        <p:grpSpPr>
          <a:xfrm>
            <a:off x="0" y="0"/>
            <a:ext cx="18288000" cy="769908"/>
            <a:chOff x="0" y="0"/>
            <a:chExt cx="4816593" cy="202774"/>
          </a:xfrm>
        </p:grpSpPr>
        <p:sp>
          <p:nvSpPr>
            <p:cNvPr id="7" name="Freeform 7"/>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8" name="TextBox 8"/>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9" name="Group 9"/>
          <p:cNvGrpSpPr/>
          <p:nvPr/>
        </p:nvGrpSpPr>
        <p:grpSpPr>
          <a:xfrm>
            <a:off x="13769498" y="0"/>
            <a:ext cx="2448860" cy="769908"/>
            <a:chOff x="0" y="0"/>
            <a:chExt cx="644967" cy="202774"/>
          </a:xfrm>
        </p:grpSpPr>
        <p:sp>
          <p:nvSpPr>
            <p:cNvPr id="10" name="Freeform 10"/>
            <p:cNvSpPr/>
            <p:nvPr/>
          </p:nvSpPr>
          <p:spPr>
            <a:xfrm>
              <a:off x="0" y="0"/>
              <a:ext cx="644967" cy="202774"/>
            </a:xfrm>
            <a:custGeom>
              <a:avLst/>
              <a:gdLst/>
              <a:ahLst/>
              <a:cxnLst/>
              <a:rect l="l" t="t" r="r" b="b"/>
              <a:pathLst>
                <a:path w="644967" h="202774">
                  <a:moveTo>
                    <a:pt x="0" y="0"/>
                  </a:moveTo>
                  <a:lnTo>
                    <a:pt x="644967" y="0"/>
                  </a:lnTo>
                  <a:lnTo>
                    <a:pt x="644967" y="202774"/>
                  </a:lnTo>
                  <a:lnTo>
                    <a:pt x="0" y="202774"/>
                  </a:lnTo>
                  <a:close/>
                </a:path>
              </a:pathLst>
            </a:custGeom>
            <a:solidFill>
              <a:srgbClr val="A97658"/>
            </a:solidFill>
          </p:spPr>
          <p:txBody>
            <a:bodyPr/>
            <a:lstStyle/>
            <a:p>
              <a:endParaRPr lang="it-IT"/>
            </a:p>
          </p:txBody>
        </p:sp>
        <p:sp>
          <p:nvSpPr>
            <p:cNvPr id="11" name="TextBox 11"/>
            <p:cNvSpPr txBox="1"/>
            <p:nvPr/>
          </p:nvSpPr>
          <p:spPr>
            <a:xfrm>
              <a:off x="0" y="-57150"/>
              <a:ext cx="644967" cy="25992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543422" y="3076932"/>
            <a:ext cx="2243759" cy="2226931"/>
          </a:xfrm>
          <a:custGeom>
            <a:avLst/>
            <a:gdLst/>
            <a:ahLst/>
            <a:cxnLst/>
            <a:rect l="l" t="t" r="r" b="b"/>
            <a:pathLst>
              <a:path w="2243759" h="2226931">
                <a:moveTo>
                  <a:pt x="0" y="0"/>
                </a:moveTo>
                <a:lnTo>
                  <a:pt x="2243759" y="0"/>
                </a:lnTo>
                <a:lnTo>
                  <a:pt x="2243759" y="2226930"/>
                </a:lnTo>
                <a:lnTo>
                  <a:pt x="0" y="2226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3" name="Freeform 13"/>
          <p:cNvSpPr/>
          <p:nvPr/>
        </p:nvSpPr>
        <p:spPr>
          <a:xfrm>
            <a:off x="10903355" y="2072640"/>
            <a:ext cx="6821973" cy="3732778"/>
          </a:xfrm>
          <a:custGeom>
            <a:avLst/>
            <a:gdLst/>
            <a:ahLst/>
            <a:cxnLst/>
            <a:rect l="l" t="t" r="r" b="b"/>
            <a:pathLst>
              <a:path w="6821973" h="3732778">
                <a:moveTo>
                  <a:pt x="0" y="0"/>
                </a:moveTo>
                <a:lnTo>
                  <a:pt x="6821973" y="0"/>
                </a:lnTo>
                <a:lnTo>
                  <a:pt x="6821973" y="3732778"/>
                </a:lnTo>
                <a:lnTo>
                  <a:pt x="0" y="3732778"/>
                </a:lnTo>
                <a:lnTo>
                  <a:pt x="0" y="0"/>
                </a:lnTo>
                <a:close/>
              </a:path>
            </a:pathLst>
          </a:custGeom>
          <a:blipFill>
            <a:blip r:embed="rId4"/>
            <a:stretch>
              <a:fillRect/>
            </a:stretch>
          </a:blipFill>
        </p:spPr>
        <p:txBody>
          <a:bodyPr/>
          <a:lstStyle/>
          <a:p>
            <a:endParaRPr lang="it-IT"/>
          </a:p>
        </p:txBody>
      </p:sp>
      <p:sp>
        <p:nvSpPr>
          <p:cNvPr id="14" name="Freeform 14"/>
          <p:cNvSpPr/>
          <p:nvPr/>
        </p:nvSpPr>
        <p:spPr>
          <a:xfrm>
            <a:off x="5057764" y="6731557"/>
            <a:ext cx="7223444" cy="2295104"/>
          </a:xfrm>
          <a:custGeom>
            <a:avLst/>
            <a:gdLst/>
            <a:ahLst/>
            <a:cxnLst/>
            <a:rect l="l" t="t" r="r" b="b"/>
            <a:pathLst>
              <a:path w="7223444" h="2295104">
                <a:moveTo>
                  <a:pt x="0" y="0"/>
                </a:moveTo>
                <a:lnTo>
                  <a:pt x="7223443" y="0"/>
                </a:lnTo>
                <a:lnTo>
                  <a:pt x="7223443" y="2295104"/>
                </a:lnTo>
                <a:lnTo>
                  <a:pt x="0" y="2295104"/>
                </a:lnTo>
                <a:lnTo>
                  <a:pt x="0" y="0"/>
                </a:lnTo>
                <a:close/>
              </a:path>
            </a:pathLst>
          </a:custGeom>
          <a:blipFill>
            <a:blip r:embed="rId5"/>
            <a:stretch>
              <a:fillRect b="-279889"/>
            </a:stretch>
          </a:blipFill>
        </p:spPr>
        <p:txBody>
          <a:bodyPr/>
          <a:lstStyle/>
          <a:p>
            <a:endParaRPr lang="it-IT"/>
          </a:p>
        </p:txBody>
      </p:sp>
      <p:sp>
        <p:nvSpPr>
          <p:cNvPr id="15" name="TextBox 15"/>
          <p:cNvSpPr txBox="1"/>
          <p:nvPr/>
        </p:nvSpPr>
        <p:spPr>
          <a:xfrm>
            <a:off x="1200724" y="2270320"/>
            <a:ext cx="2929154" cy="415209"/>
          </a:xfrm>
          <a:prstGeom prst="rect">
            <a:avLst/>
          </a:prstGeom>
        </p:spPr>
        <p:txBody>
          <a:bodyPr lIns="0" tIns="0" rIns="0" bIns="0" rtlCol="0" anchor="t">
            <a:spAutoFit/>
          </a:bodyPr>
          <a:lstStyle/>
          <a:p>
            <a:pPr algn="ctr">
              <a:lnSpc>
                <a:spcPts val="3359"/>
              </a:lnSpc>
            </a:pPr>
            <a:r>
              <a:rPr lang="en-US" sz="2400" spc="76">
                <a:solidFill>
                  <a:srgbClr val="142740"/>
                </a:solidFill>
                <a:latin typeface="Barlow Semi-Bold"/>
              </a:rPr>
              <a:t>Lingua parlata</a:t>
            </a:r>
          </a:p>
        </p:txBody>
      </p:sp>
      <p:sp>
        <p:nvSpPr>
          <p:cNvPr id="16" name="TextBox 16"/>
          <p:cNvSpPr txBox="1"/>
          <p:nvPr/>
        </p:nvSpPr>
        <p:spPr>
          <a:xfrm>
            <a:off x="834016" y="6005700"/>
            <a:ext cx="3662571" cy="3773480"/>
          </a:xfrm>
          <a:prstGeom prst="rect">
            <a:avLst/>
          </a:prstGeom>
        </p:spPr>
        <p:txBody>
          <a:bodyPr lIns="0" tIns="0" rIns="0" bIns="0" rtlCol="0" anchor="t">
            <a:spAutoFit/>
          </a:bodyPr>
          <a:lstStyle/>
          <a:p>
            <a:pPr marL="0" lvl="0" indent="0" algn="just">
              <a:lnSpc>
                <a:spcPts val="2520"/>
              </a:lnSpc>
              <a:spcBef>
                <a:spcPct val="0"/>
              </a:spcBef>
            </a:pPr>
            <a:r>
              <a:rPr lang="en-US" sz="1800" spc="57">
                <a:solidFill>
                  <a:srgbClr val="202020"/>
                </a:solidFill>
                <a:latin typeface="Barlow"/>
              </a:rPr>
              <a:t>Per la lingua parlata, categorizzata in Inglese/Non Inglese, il miglior modello è il Gradient Boosting con l’applicazione di SMOTE. La classe, fortmente sbilanciata, ha mostrato risultati pessimi con il modello addestrato sui folds bilanciati mentre buoni sui dati originali ma con tendenza a preferire la classe maggioritaria (inglese). Il tasso di accuratezza del modello è circa dell’ 88%.</a:t>
            </a:r>
          </a:p>
        </p:txBody>
      </p:sp>
      <p:sp>
        <p:nvSpPr>
          <p:cNvPr id="17" name="TextBox 17"/>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8" name="TextBox 18"/>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9" name="TextBox 19"/>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0" name="TextBox 20"/>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1" name="TextBox 21"/>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2" name="TextBox 22"/>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3" name="TextBox 23"/>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24" name="TextBox 24"/>
          <p:cNvSpPr txBox="1"/>
          <p:nvPr/>
        </p:nvSpPr>
        <p:spPr>
          <a:xfrm>
            <a:off x="5860719" y="1095633"/>
            <a:ext cx="8597550" cy="977007"/>
          </a:xfrm>
          <a:prstGeom prst="rect">
            <a:avLst/>
          </a:prstGeom>
        </p:spPr>
        <p:txBody>
          <a:bodyPr lIns="0" tIns="0" rIns="0" bIns="0" rtlCol="0" anchor="t">
            <a:spAutoFit/>
          </a:bodyPr>
          <a:lstStyle/>
          <a:p>
            <a:pPr marL="0" lvl="0" indent="0" algn="l">
              <a:lnSpc>
                <a:spcPts val="6999"/>
              </a:lnSpc>
              <a:spcBef>
                <a:spcPct val="0"/>
              </a:spcBef>
            </a:pPr>
            <a:r>
              <a:rPr lang="en-US" sz="6999">
                <a:solidFill>
                  <a:srgbClr val="000000"/>
                </a:solidFill>
                <a:latin typeface="Helios Extended Bold"/>
              </a:rPr>
              <a:t>RISULTATI</a:t>
            </a:r>
          </a:p>
        </p:txBody>
      </p:sp>
      <p:sp>
        <p:nvSpPr>
          <p:cNvPr id="25" name="TextBox 25"/>
          <p:cNvSpPr txBox="1"/>
          <p:nvPr/>
        </p:nvSpPr>
        <p:spPr>
          <a:xfrm>
            <a:off x="5494532" y="2458874"/>
            <a:ext cx="5408823" cy="3459182"/>
          </a:xfrm>
          <a:prstGeom prst="rect">
            <a:avLst/>
          </a:prstGeom>
        </p:spPr>
        <p:txBody>
          <a:bodyPr lIns="0" tIns="0" rIns="0" bIns="0" rtlCol="0" anchor="t">
            <a:spAutoFit/>
          </a:bodyPr>
          <a:lstStyle/>
          <a:p>
            <a:pPr marL="0" lvl="0" indent="0" algn="just">
              <a:lnSpc>
                <a:spcPts val="2520"/>
              </a:lnSpc>
              <a:spcBef>
                <a:spcPct val="0"/>
              </a:spcBef>
            </a:pPr>
            <a:r>
              <a:rPr lang="en-US" sz="1800" u="none" strike="noStrike" spc="57">
                <a:solidFill>
                  <a:srgbClr val="202020"/>
                </a:solidFill>
                <a:latin typeface="Barlow"/>
              </a:rPr>
              <a:t>La caratteristica più influente è ERROR RATE. Segue ECPC,  MIN_DOWN_DOWN, MIN KEY PRESS E MIN UP UP. </a:t>
            </a:r>
          </a:p>
          <a:p>
            <a:pPr marL="0" lvl="0" indent="0" algn="just">
              <a:lnSpc>
                <a:spcPts val="2520"/>
              </a:lnSpc>
              <a:spcBef>
                <a:spcPct val="0"/>
              </a:spcBef>
            </a:pPr>
            <a:endParaRPr lang="en-US" sz="1800" u="none" strike="noStrike" spc="57">
              <a:solidFill>
                <a:srgbClr val="202020"/>
              </a:solidFill>
              <a:latin typeface="Barlow"/>
            </a:endParaRPr>
          </a:p>
          <a:p>
            <a:pPr marL="0" lvl="0" indent="0" algn="just">
              <a:lnSpc>
                <a:spcPts val="2520"/>
              </a:lnSpc>
              <a:spcBef>
                <a:spcPct val="0"/>
              </a:spcBef>
            </a:pPr>
            <a:r>
              <a:rPr lang="en-US" sz="1800" u="none" strike="noStrike" spc="57">
                <a:solidFill>
                  <a:srgbClr val="202020"/>
                </a:solidFill>
                <a:latin typeface="Barlow"/>
              </a:rPr>
              <a:t>Se i valori di ERROR RATE per l'utente sono alti, allora la classe assegnata è Non Inglese, per valori più bassi, invece, la classe assegnata è Inglese. Ha senso: poichè il test viene effettuato su frasi in inglese, le persone che lo parlano come madre lingua potrebbero avere una frequenza minore di errori durante la digitazione. </a:t>
            </a:r>
          </a:p>
        </p:txBody>
      </p:sp>
      <p:sp>
        <p:nvSpPr>
          <p:cNvPr id="26" name="TextBox 26"/>
          <p:cNvSpPr txBox="1"/>
          <p:nvPr/>
        </p:nvSpPr>
        <p:spPr>
          <a:xfrm>
            <a:off x="12609851" y="6282854"/>
            <a:ext cx="5539644" cy="3144884"/>
          </a:xfrm>
          <a:prstGeom prst="rect">
            <a:avLst/>
          </a:prstGeom>
        </p:spPr>
        <p:txBody>
          <a:bodyPr lIns="0" tIns="0" rIns="0" bIns="0" rtlCol="0" anchor="t">
            <a:spAutoFit/>
          </a:bodyPr>
          <a:lstStyle/>
          <a:p>
            <a:pPr algn="just">
              <a:lnSpc>
                <a:spcPts val="2520"/>
              </a:lnSpc>
            </a:pPr>
            <a:r>
              <a:rPr lang="en-US" sz="1800" spc="57">
                <a:solidFill>
                  <a:srgbClr val="202020"/>
                </a:solidFill>
                <a:latin typeface="Barlow"/>
              </a:rPr>
              <a:t>La colonna di ECPC, il numero di errori per caratteri, è chiara rispetto alla classificazione: se il numero di conversione di tasso d'errore per carattere è alto allora probabilmente gli utenti non parlano la lingua inglese; se invece è basso, gli utenti sono madrelingua inglesi. Continua a esserci il fattore discriminante circa MIN DOWN DOWN. Dalle analisi potrebbe essere emerso che gli utenti che non sono inglesi scrivono più velocemente. </a:t>
            </a:r>
          </a:p>
          <a:p>
            <a:pPr marL="0" lvl="0" indent="0" algn="just">
              <a:lnSpc>
                <a:spcPts val="2520"/>
              </a:lnSpc>
              <a:spcBef>
                <a:spcPct val="0"/>
              </a:spcBef>
            </a:pPr>
            <a:endParaRPr lang="en-US" sz="1800" spc="57">
              <a:solidFill>
                <a:srgbClr val="202020"/>
              </a:solidFill>
              <a:latin typeface="Barlow"/>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3792" y="2327470"/>
            <a:ext cx="3943020" cy="6223635"/>
            <a:chOff x="0" y="0"/>
            <a:chExt cx="1438424" cy="2270399"/>
          </a:xfrm>
        </p:grpSpPr>
        <p:sp>
          <p:nvSpPr>
            <p:cNvPr id="3" name="Freeform 3"/>
            <p:cNvSpPr/>
            <p:nvPr/>
          </p:nvSpPr>
          <p:spPr>
            <a:xfrm>
              <a:off x="0" y="0"/>
              <a:ext cx="1438424" cy="2270399"/>
            </a:xfrm>
            <a:custGeom>
              <a:avLst/>
              <a:gdLst/>
              <a:ahLst/>
              <a:cxnLst/>
              <a:rect l="l" t="t" r="r" b="b"/>
              <a:pathLst>
                <a:path w="1438424" h="2270399">
                  <a:moveTo>
                    <a:pt x="1313964" y="2270399"/>
                  </a:moveTo>
                  <a:lnTo>
                    <a:pt x="124460" y="2270399"/>
                  </a:lnTo>
                  <a:cubicBezTo>
                    <a:pt x="55880" y="2270399"/>
                    <a:pt x="0" y="2214519"/>
                    <a:pt x="0" y="2145939"/>
                  </a:cubicBezTo>
                  <a:lnTo>
                    <a:pt x="0" y="124460"/>
                  </a:lnTo>
                  <a:cubicBezTo>
                    <a:pt x="0" y="55880"/>
                    <a:pt x="55880" y="0"/>
                    <a:pt x="124460" y="0"/>
                  </a:cubicBezTo>
                  <a:lnTo>
                    <a:pt x="1313964" y="0"/>
                  </a:lnTo>
                  <a:cubicBezTo>
                    <a:pt x="1382544" y="0"/>
                    <a:pt x="1438424" y="55880"/>
                    <a:pt x="1438424" y="124460"/>
                  </a:cubicBezTo>
                  <a:lnTo>
                    <a:pt x="1438424" y="2145939"/>
                  </a:lnTo>
                  <a:cubicBezTo>
                    <a:pt x="1438424" y="2214519"/>
                    <a:pt x="1382544" y="2270399"/>
                    <a:pt x="1313964" y="2270399"/>
                  </a:cubicBezTo>
                  <a:close/>
                </a:path>
              </a:pathLst>
            </a:custGeom>
            <a:solidFill>
              <a:srgbClr val="F1F1F1"/>
            </a:solidFill>
          </p:spPr>
          <p:txBody>
            <a:bodyPr/>
            <a:lstStyle/>
            <a:p>
              <a:endParaRPr lang="it-IT"/>
            </a:p>
          </p:txBody>
        </p:sp>
      </p:grpSp>
      <p:grpSp>
        <p:nvGrpSpPr>
          <p:cNvPr id="4" name="Group 4"/>
          <p:cNvGrpSpPr/>
          <p:nvPr/>
        </p:nvGrpSpPr>
        <p:grpSpPr>
          <a:xfrm>
            <a:off x="1200724" y="2831877"/>
            <a:ext cx="2929154" cy="2929154"/>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FDFDFD"/>
            </a:solidFill>
          </p:spPr>
          <p:txBody>
            <a:bodyPr/>
            <a:lstStyle/>
            <a:p>
              <a:endParaRPr lang="it-IT"/>
            </a:p>
          </p:txBody>
        </p:sp>
      </p:grpSp>
      <p:grpSp>
        <p:nvGrpSpPr>
          <p:cNvPr id="6" name="Group 6"/>
          <p:cNvGrpSpPr/>
          <p:nvPr/>
        </p:nvGrpSpPr>
        <p:grpSpPr>
          <a:xfrm>
            <a:off x="0" y="0"/>
            <a:ext cx="18288000" cy="769908"/>
            <a:chOff x="0" y="0"/>
            <a:chExt cx="4816593" cy="202774"/>
          </a:xfrm>
        </p:grpSpPr>
        <p:sp>
          <p:nvSpPr>
            <p:cNvPr id="7" name="Freeform 7"/>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8" name="TextBox 8"/>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9" name="Group 9"/>
          <p:cNvGrpSpPr/>
          <p:nvPr/>
        </p:nvGrpSpPr>
        <p:grpSpPr>
          <a:xfrm>
            <a:off x="13769498" y="0"/>
            <a:ext cx="2448860" cy="769908"/>
            <a:chOff x="0" y="0"/>
            <a:chExt cx="644967" cy="202774"/>
          </a:xfrm>
        </p:grpSpPr>
        <p:sp>
          <p:nvSpPr>
            <p:cNvPr id="10" name="Freeform 10"/>
            <p:cNvSpPr/>
            <p:nvPr/>
          </p:nvSpPr>
          <p:spPr>
            <a:xfrm>
              <a:off x="0" y="0"/>
              <a:ext cx="644967" cy="202774"/>
            </a:xfrm>
            <a:custGeom>
              <a:avLst/>
              <a:gdLst/>
              <a:ahLst/>
              <a:cxnLst/>
              <a:rect l="l" t="t" r="r" b="b"/>
              <a:pathLst>
                <a:path w="644967" h="202774">
                  <a:moveTo>
                    <a:pt x="0" y="0"/>
                  </a:moveTo>
                  <a:lnTo>
                    <a:pt x="644967" y="0"/>
                  </a:lnTo>
                  <a:lnTo>
                    <a:pt x="644967" y="202774"/>
                  </a:lnTo>
                  <a:lnTo>
                    <a:pt x="0" y="202774"/>
                  </a:lnTo>
                  <a:close/>
                </a:path>
              </a:pathLst>
            </a:custGeom>
            <a:solidFill>
              <a:srgbClr val="A97658"/>
            </a:solidFill>
          </p:spPr>
          <p:txBody>
            <a:bodyPr/>
            <a:lstStyle/>
            <a:p>
              <a:endParaRPr lang="it-IT"/>
            </a:p>
          </p:txBody>
        </p:sp>
        <p:sp>
          <p:nvSpPr>
            <p:cNvPr id="11" name="TextBox 11"/>
            <p:cNvSpPr txBox="1"/>
            <p:nvPr/>
          </p:nvSpPr>
          <p:spPr>
            <a:xfrm>
              <a:off x="0" y="-57150"/>
              <a:ext cx="644967" cy="25992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269355" y="2831877"/>
            <a:ext cx="2791892" cy="2743034"/>
          </a:xfrm>
          <a:custGeom>
            <a:avLst/>
            <a:gdLst/>
            <a:ahLst/>
            <a:cxnLst/>
            <a:rect l="l" t="t" r="r" b="b"/>
            <a:pathLst>
              <a:path w="2791892" h="2743034">
                <a:moveTo>
                  <a:pt x="0" y="0"/>
                </a:moveTo>
                <a:lnTo>
                  <a:pt x="2791892" y="0"/>
                </a:lnTo>
                <a:lnTo>
                  <a:pt x="2791892" y="2743034"/>
                </a:lnTo>
                <a:lnTo>
                  <a:pt x="0" y="2743034"/>
                </a:lnTo>
                <a:lnTo>
                  <a:pt x="0" y="0"/>
                </a:lnTo>
                <a:close/>
              </a:path>
            </a:pathLst>
          </a:custGeom>
          <a:blipFill>
            <a:blip r:embed="rId2"/>
            <a:stretch>
              <a:fillRect/>
            </a:stretch>
          </a:blipFill>
        </p:spPr>
        <p:txBody>
          <a:bodyPr/>
          <a:lstStyle/>
          <a:p>
            <a:endParaRPr lang="it-IT"/>
          </a:p>
        </p:txBody>
      </p:sp>
      <p:sp>
        <p:nvSpPr>
          <p:cNvPr id="13" name="Freeform 13"/>
          <p:cNvSpPr/>
          <p:nvPr/>
        </p:nvSpPr>
        <p:spPr>
          <a:xfrm>
            <a:off x="11192202" y="2001935"/>
            <a:ext cx="6532133" cy="3572976"/>
          </a:xfrm>
          <a:custGeom>
            <a:avLst/>
            <a:gdLst/>
            <a:ahLst/>
            <a:cxnLst/>
            <a:rect l="l" t="t" r="r" b="b"/>
            <a:pathLst>
              <a:path w="6532133" h="3572976">
                <a:moveTo>
                  <a:pt x="0" y="0"/>
                </a:moveTo>
                <a:lnTo>
                  <a:pt x="6532133" y="0"/>
                </a:lnTo>
                <a:lnTo>
                  <a:pt x="6532133" y="3572976"/>
                </a:lnTo>
                <a:lnTo>
                  <a:pt x="0" y="3572976"/>
                </a:lnTo>
                <a:lnTo>
                  <a:pt x="0" y="0"/>
                </a:lnTo>
                <a:close/>
              </a:path>
            </a:pathLst>
          </a:custGeom>
          <a:blipFill>
            <a:blip r:embed="rId3"/>
            <a:stretch>
              <a:fillRect/>
            </a:stretch>
          </a:blipFill>
        </p:spPr>
        <p:txBody>
          <a:bodyPr/>
          <a:lstStyle/>
          <a:p>
            <a:endParaRPr lang="it-IT"/>
          </a:p>
        </p:txBody>
      </p:sp>
      <p:sp>
        <p:nvSpPr>
          <p:cNvPr id="14" name="Freeform 14"/>
          <p:cNvSpPr/>
          <p:nvPr/>
        </p:nvSpPr>
        <p:spPr>
          <a:xfrm>
            <a:off x="5984129" y="5761031"/>
            <a:ext cx="5278405" cy="1710977"/>
          </a:xfrm>
          <a:custGeom>
            <a:avLst/>
            <a:gdLst/>
            <a:ahLst/>
            <a:cxnLst/>
            <a:rect l="l" t="t" r="r" b="b"/>
            <a:pathLst>
              <a:path w="5278405" h="1710977">
                <a:moveTo>
                  <a:pt x="0" y="0"/>
                </a:moveTo>
                <a:lnTo>
                  <a:pt x="5278405" y="0"/>
                </a:lnTo>
                <a:lnTo>
                  <a:pt x="5278405" y="1710977"/>
                </a:lnTo>
                <a:lnTo>
                  <a:pt x="0" y="1710977"/>
                </a:lnTo>
                <a:lnTo>
                  <a:pt x="0" y="0"/>
                </a:lnTo>
                <a:close/>
              </a:path>
            </a:pathLst>
          </a:custGeom>
          <a:blipFill>
            <a:blip r:embed="rId4"/>
            <a:stretch>
              <a:fillRect b="-272773"/>
            </a:stretch>
          </a:blipFill>
        </p:spPr>
        <p:txBody>
          <a:bodyPr/>
          <a:lstStyle/>
          <a:p>
            <a:endParaRPr lang="it-IT"/>
          </a:p>
        </p:txBody>
      </p:sp>
      <p:sp>
        <p:nvSpPr>
          <p:cNvPr id="15" name="TextBox 15"/>
          <p:cNvSpPr txBox="1"/>
          <p:nvPr/>
        </p:nvSpPr>
        <p:spPr>
          <a:xfrm>
            <a:off x="1200724" y="2270320"/>
            <a:ext cx="2929154" cy="415209"/>
          </a:xfrm>
          <a:prstGeom prst="rect">
            <a:avLst/>
          </a:prstGeom>
        </p:spPr>
        <p:txBody>
          <a:bodyPr lIns="0" tIns="0" rIns="0" bIns="0" rtlCol="0" anchor="t">
            <a:spAutoFit/>
          </a:bodyPr>
          <a:lstStyle/>
          <a:p>
            <a:pPr algn="ctr">
              <a:lnSpc>
                <a:spcPts val="3359"/>
              </a:lnSpc>
            </a:pPr>
            <a:r>
              <a:rPr lang="en-US" sz="2400" spc="76">
                <a:solidFill>
                  <a:srgbClr val="142740"/>
                </a:solidFill>
                <a:latin typeface="Barlow Semi-Bold"/>
              </a:rPr>
              <a:t>Corso di scrittura</a:t>
            </a:r>
          </a:p>
        </p:txBody>
      </p:sp>
      <p:sp>
        <p:nvSpPr>
          <p:cNvPr id="16" name="TextBox 16"/>
          <p:cNvSpPr txBox="1"/>
          <p:nvPr/>
        </p:nvSpPr>
        <p:spPr>
          <a:xfrm>
            <a:off x="858925" y="5831782"/>
            <a:ext cx="3662571" cy="2516288"/>
          </a:xfrm>
          <a:prstGeom prst="rect">
            <a:avLst/>
          </a:prstGeom>
        </p:spPr>
        <p:txBody>
          <a:bodyPr lIns="0" tIns="0" rIns="0" bIns="0" rtlCol="0" anchor="t">
            <a:spAutoFit/>
          </a:bodyPr>
          <a:lstStyle/>
          <a:p>
            <a:pPr marL="0" lvl="0" indent="0" algn="just">
              <a:lnSpc>
                <a:spcPts val="2520"/>
              </a:lnSpc>
              <a:spcBef>
                <a:spcPct val="0"/>
              </a:spcBef>
            </a:pPr>
            <a:r>
              <a:rPr lang="en-US" sz="1800" spc="57">
                <a:solidFill>
                  <a:srgbClr val="202020"/>
                </a:solidFill>
                <a:latin typeface="Barlow"/>
              </a:rPr>
              <a:t>Per frequenza di un corso di scrittura,  anch’esso fortemente sbilanciato, il miglior tasso di accuratezza è stato raggiunto dal Gadient Boosting addestrato sul dataset a cui è stato applicato SMOTE. Il valore di accuratezza è pari circa al 75%. </a:t>
            </a:r>
          </a:p>
        </p:txBody>
      </p:sp>
      <p:sp>
        <p:nvSpPr>
          <p:cNvPr id="17" name="TextBox 17"/>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8" name="TextBox 18"/>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9" name="TextBox 19"/>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0" name="TextBox 20"/>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1" name="TextBox 21"/>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2" name="TextBox 22"/>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3" name="TextBox 23"/>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
        <p:nvSpPr>
          <p:cNvPr id="24" name="TextBox 24"/>
          <p:cNvSpPr txBox="1"/>
          <p:nvPr/>
        </p:nvSpPr>
        <p:spPr>
          <a:xfrm>
            <a:off x="5860719" y="1095633"/>
            <a:ext cx="8597550" cy="977007"/>
          </a:xfrm>
          <a:prstGeom prst="rect">
            <a:avLst/>
          </a:prstGeom>
        </p:spPr>
        <p:txBody>
          <a:bodyPr lIns="0" tIns="0" rIns="0" bIns="0" rtlCol="0" anchor="t">
            <a:spAutoFit/>
          </a:bodyPr>
          <a:lstStyle/>
          <a:p>
            <a:pPr marL="0" lvl="0" indent="0" algn="l">
              <a:lnSpc>
                <a:spcPts val="6999"/>
              </a:lnSpc>
              <a:spcBef>
                <a:spcPct val="0"/>
              </a:spcBef>
            </a:pPr>
            <a:r>
              <a:rPr lang="en-US" sz="6999">
                <a:solidFill>
                  <a:srgbClr val="000000"/>
                </a:solidFill>
                <a:latin typeface="Helios Extended Bold"/>
              </a:rPr>
              <a:t>RISULTATI</a:t>
            </a:r>
          </a:p>
        </p:txBody>
      </p:sp>
      <p:sp>
        <p:nvSpPr>
          <p:cNvPr id="25" name="TextBox 25"/>
          <p:cNvSpPr txBox="1"/>
          <p:nvPr/>
        </p:nvSpPr>
        <p:spPr>
          <a:xfrm>
            <a:off x="5505885" y="3279814"/>
            <a:ext cx="5408823" cy="1573395"/>
          </a:xfrm>
          <a:prstGeom prst="rect">
            <a:avLst/>
          </a:prstGeom>
        </p:spPr>
        <p:txBody>
          <a:bodyPr lIns="0" tIns="0" rIns="0" bIns="0" rtlCol="0" anchor="t">
            <a:spAutoFit/>
          </a:bodyPr>
          <a:lstStyle/>
          <a:p>
            <a:pPr algn="just">
              <a:lnSpc>
                <a:spcPts val="2520"/>
              </a:lnSpc>
            </a:pPr>
            <a:r>
              <a:rPr lang="en-US" sz="1800" spc="57">
                <a:solidFill>
                  <a:srgbClr val="202020"/>
                </a:solidFill>
                <a:latin typeface="Barlow"/>
              </a:rPr>
              <a:t>Le variabili più importanti dall’analisi SHAP. Il contributo è decisamente più basso rispetto ai task precedenti ma le variabili rimangono le stesse. </a:t>
            </a:r>
          </a:p>
          <a:p>
            <a:pPr marL="0" lvl="0" indent="0" algn="just">
              <a:lnSpc>
                <a:spcPts val="2520"/>
              </a:lnSpc>
              <a:spcBef>
                <a:spcPct val="0"/>
              </a:spcBef>
            </a:pPr>
            <a:endParaRPr lang="en-US" sz="1800" spc="57">
              <a:solidFill>
                <a:srgbClr val="202020"/>
              </a:solidFill>
              <a:latin typeface="Barlow"/>
            </a:endParaRPr>
          </a:p>
        </p:txBody>
      </p:sp>
      <p:sp>
        <p:nvSpPr>
          <p:cNvPr id="26" name="TextBox 26"/>
          <p:cNvSpPr txBox="1"/>
          <p:nvPr/>
        </p:nvSpPr>
        <p:spPr>
          <a:xfrm>
            <a:off x="11876434" y="6022586"/>
            <a:ext cx="5678149" cy="630501"/>
          </a:xfrm>
          <a:prstGeom prst="rect">
            <a:avLst/>
          </a:prstGeom>
        </p:spPr>
        <p:txBody>
          <a:bodyPr lIns="0" tIns="0" rIns="0" bIns="0" rtlCol="0" anchor="t">
            <a:spAutoFit/>
          </a:bodyPr>
          <a:lstStyle/>
          <a:p>
            <a:pPr marL="0" lvl="0" indent="0" algn="just">
              <a:lnSpc>
                <a:spcPts val="2520"/>
              </a:lnSpc>
              <a:spcBef>
                <a:spcPct val="0"/>
              </a:spcBef>
            </a:pPr>
            <a:r>
              <a:rPr lang="en-US" sz="1800" spc="57">
                <a:solidFill>
                  <a:srgbClr val="202020"/>
                </a:solidFill>
                <a:latin typeface="Barlow"/>
              </a:rPr>
              <a:t>L’impatto delle variabili è decisamente meno netto rispetto alla classificazione precedente.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12863107" y="1506831"/>
            <a:ext cx="5424893" cy="8780169"/>
            <a:chOff x="0" y="0"/>
            <a:chExt cx="7233190" cy="11706892"/>
          </a:xfrm>
        </p:grpSpPr>
        <p:pic>
          <p:nvPicPr>
            <p:cNvPr id="3" name="Picture 3"/>
            <p:cNvPicPr>
              <a:picLocks noChangeAspect="1"/>
            </p:cNvPicPr>
            <p:nvPr/>
          </p:nvPicPr>
          <p:blipFill>
            <a:blip r:embed="rId2"/>
            <a:srcRect l="15092" r="15092"/>
            <a:stretch>
              <a:fillRect/>
            </a:stretch>
          </p:blipFill>
          <p:spPr>
            <a:xfrm>
              <a:off x="0" y="0"/>
              <a:ext cx="7233190" cy="11706892"/>
            </a:xfrm>
            <a:prstGeom prst="rect">
              <a:avLst/>
            </a:prstGeom>
          </p:spPr>
        </p:pic>
      </p:grpSp>
      <p:grpSp>
        <p:nvGrpSpPr>
          <p:cNvPr id="4" name="Group 4"/>
          <p:cNvGrpSpPr/>
          <p:nvPr/>
        </p:nvGrpSpPr>
        <p:grpSpPr>
          <a:xfrm>
            <a:off x="0" y="7192315"/>
            <a:ext cx="6945904" cy="3094685"/>
            <a:chOff x="0" y="0"/>
            <a:chExt cx="9261205" cy="4126246"/>
          </a:xfrm>
        </p:grpSpPr>
        <p:pic>
          <p:nvPicPr>
            <p:cNvPr id="5" name="Picture 5"/>
            <p:cNvPicPr>
              <a:picLocks noChangeAspect="1"/>
            </p:cNvPicPr>
            <p:nvPr/>
          </p:nvPicPr>
          <p:blipFill>
            <a:blip r:embed="rId3"/>
            <a:srcRect t="8066" b="8066"/>
            <a:stretch>
              <a:fillRect/>
            </a:stretch>
          </p:blipFill>
          <p:spPr>
            <a:xfrm>
              <a:off x="0" y="0"/>
              <a:ext cx="9261205" cy="4126246"/>
            </a:xfrm>
            <a:prstGeom prst="rect">
              <a:avLst/>
            </a:prstGeom>
          </p:spPr>
        </p:pic>
      </p:grpSp>
      <p:grpSp>
        <p:nvGrpSpPr>
          <p:cNvPr id="6" name="Group 6"/>
          <p:cNvGrpSpPr/>
          <p:nvPr/>
        </p:nvGrpSpPr>
        <p:grpSpPr>
          <a:xfrm>
            <a:off x="-298690" y="3473365"/>
            <a:ext cx="985568" cy="899304"/>
            <a:chOff x="0" y="0"/>
            <a:chExt cx="259573" cy="236854"/>
          </a:xfrm>
        </p:grpSpPr>
        <p:sp>
          <p:nvSpPr>
            <p:cNvPr id="7" name="Freeform 7"/>
            <p:cNvSpPr/>
            <p:nvPr/>
          </p:nvSpPr>
          <p:spPr>
            <a:xfrm>
              <a:off x="0" y="0"/>
              <a:ext cx="259573" cy="236854"/>
            </a:xfrm>
            <a:custGeom>
              <a:avLst/>
              <a:gdLst/>
              <a:ahLst/>
              <a:cxnLst/>
              <a:rect l="l" t="t" r="r" b="b"/>
              <a:pathLst>
                <a:path w="259573" h="236854">
                  <a:moveTo>
                    <a:pt x="0" y="0"/>
                  </a:moveTo>
                  <a:lnTo>
                    <a:pt x="259573" y="0"/>
                  </a:lnTo>
                  <a:lnTo>
                    <a:pt x="259573" y="236854"/>
                  </a:lnTo>
                  <a:lnTo>
                    <a:pt x="0" y="236854"/>
                  </a:lnTo>
                  <a:close/>
                </a:path>
              </a:pathLst>
            </a:custGeom>
            <a:solidFill>
              <a:srgbClr val="A97658"/>
            </a:solidFill>
          </p:spPr>
          <p:txBody>
            <a:bodyPr/>
            <a:lstStyle/>
            <a:p>
              <a:endParaRPr lang="it-IT"/>
            </a:p>
          </p:txBody>
        </p:sp>
        <p:sp>
          <p:nvSpPr>
            <p:cNvPr id="8" name="TextBox 8"/>
            <p:cNvSpPr txBox="1"/>
            <p:nvPr/>
          </p:nvSpPr>
          <p:spPr>
            <a:xfrm>
              <a:off x="0" y="-57150"/>
              <a:ext cx="259573" cy="29400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144000" y="8976874"/>
            <a:ext cx="362309" cy="362309"/>
          </a:xfrm>
          <a:custGeom>
            <a:avLst/>
            <a:gdLst/>
            <a:ahLst/>
            <a:cxnLst/>
            <a:rect l="l" t="t" r="r" b="b"/>
            <a:pathLst>
              <a:path w="362309" h="362309">
                <a:moveTo>
                  <a:pt x="0" y="0"/>
                </a:moveTo>
                <a:lnTo>
                  <a:pt x="362309" y="0"/>
                </a:lnTo>
                <a:lnTo>
                  <a:pt x="362309" y="362309"/>
                </a:lnTo>
                <a:lnTo>
                  <a:pt x="0" y="362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10" name="Group 10"/>
          <p:cNvGrpSpPr/>
          <p:nvPr/>
        </p:nvGrpSpPr>
        <p:grpSpPr>
          <a:xfrm>
            <a:off x="0" y="0"/>
            <a:ext cx="18288000" cy="769908"/>
            <a:chOff x="0" y="0"/>
            <a:chExt cx="4816593" cy="202774"/>
          </a:xfrm>
        </p:grpSpPr>
        <p:sp>
          <p:nvSpPr>
            <p:cNvPr id="11" name="Freeform 11"/>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12" name="TextBox 12"/>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3" name="Group 13"/>
          <p:cNvGrpSpPr/>
          <p:nvPr/>
        </p:nvGrpSpPr>
        <p:grpSpPr>
          <a:xfrm>
            <a:off x="16034870" y="0"/>
            <a:ext cx="2448860" cy="769908"/>
            <a:chOff x="0" y="0"/>
            <a:chExt cx="644967" cy="202774"/>
          </a:xfrm>
        </p:grpSpPr>
        <p:sp>
          <p:nvSpPr>
            <p:cNvPr id="14" name="Freeform 14"/>
            <p:cNvSpPr/>
            <p:nvPr/>
          </p:nvSpPr>
          <p:spPr>
            <a:xfrm>
              <a:off x="0" y="0"/>
              <a:ext cx="644967" cy="202774"/>
            </a:xfrm>
            <a:custGeom>
              <a:avLst/>
              <a:gdLst/>
              <a:ahLst/>
              <a:cxnLst/>
              <a:rect l="l" t="t" r="r" b="b"/>
              <a:pathLst>
                <a:path w="644967" h="202774">
                  <a:moveTo>
                    <a:pt x="0" y="0"/>
                  </a:moveTo>
                  <a:lnTo>
                    <a:pt x="644967" y="0"/>
                  </a:lnTo>
                  <a:lnTo>
                    <a:pt x="644967" y="202774"/>
                  </a:lnTo>
                  <a:lnTo>
                    <a:pt x="0" y="202774"/>
                  </a:lnTo>
                  <a:close/>
                </a:path>
              </a:pathLst>
            </a:custGeom>
            <a:solidFill>
              <a:srgbClr val="A97658"/>
            </a:solidFill>
          </p:spPr>
          <p:txBody>
            <a:bodyPr/>
            <a:lstStyle/>
            <a:p>
              <a:endParaRPr lang="it-IT"/>
            </a:p>
          </p:txBody>
        </p:sp>
        <p:sp>
          <p:nvSpPr>
            <p:cNvPr id="15" name="TextBox 15"/>
            <p:cNvSpPr txBox="1"/>
            <p:nvPr/>
          </p:nvSpPr>
          <p:spPr>
            <a:xfrm>
              <a:off x="0" y="-57150"/>
              <a:ext cx="644967" cy="25992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94094" y="1152525"/>
            <a:ext cx="11834407" cy="1397382"/>
          </a:xfrm>
          <a:prstGeom prst="rect">
            <a:avLst/>
          </a:prstGeom>
        </p:spPr>
        <p:txBody>
          <a:bodyPr lIns="0" tIns="0" rIns="0" bIns="0" rtlCol="0" anchor="t">
            <a:spAutoFit/>
          </a:bodyPr>
          <a:lstStyle/>
          <a:p>
            <a:pPr algn="l">
              <a:lnSpc>
                <a:spcPts val="10016"/>
              </a:lnSpc>
            </a:pPr>
            <a:r>
              <a:rPr lang="en-US" sz="10016">
                <a:solidFill>
                  <a:srgbClr val="032A3B"/>
                </a:solidFill>
                <a:latin typeface="Helios Extended Bold"/>
              </a:rPr>
              <a:t>CONCLUSIONI</a:t>
            </a:r>
          </a:p>
        </p:txBody>
      </p:sp>
      <p:sp>
        <p:nvSpPr>
          <p:cNvPr id="17" name="TextBox 17"/>
          <p:cNvSpPr txBox="1"/>
          <p:nvPr/>
        </p:nvSpPr>
        <p:spPr>
          <a:xfrm>
            <a:off x="1028700" y="3599167"/>
            <a:ext cx="6158595" cy="552450"/>
          </a:xfrm>
          <a:prstGeom prst="rect">
            <a:avLst/>
          </a:prstGeom>
        </p:spPr>
        <p:txBody>
          <a:bodyPr lIns="0" tIns="0" rIns="0" bIns="0" rtlCol="0" anchor="t">
            <a:spAutoFit/>
          </a:bodyPr>
          <a:lstStyle/>
          <a:p>
            <a:pPr algn="l">
              <a:lnSpc>
                <a:spcPts val="4200"/>
              </a:lnSpc>
            </a:pPr>
            <a:r>
              <a:rPr lang="en-US" sz="3000">
                <a:solidFill>
                  <a:srgbClr val="032A3B"/>
                </a:solidFill>
                <a:latin typeface="Helios Extended Bold"/>
              </a:rPr>
              <a:t>Key findings and insights</a:t>
            </a:r>
          </a:p>
        </p:txBody>
      </p:sp>
      <p:sp>
        <p:nvSpPr>
          <p:cNvPr id="18" name="TextBox 18"/>
          <p:cNvSpPr txBox="1"/>
          <p:nvPr/>
        </p:nvSpPr>
        <p:spPr>
          <a:xfrm>
            <a:off x="1028700" y="4208225"/>
            <a:ext cx="6158595" cy="2840111"/>
          </a:xfrm>
          <a:prstGeom prst="rect">
            <a:avLst/>
          </a:prstGeom>
        </p:spPr>
        <p:txBody>
          <a:bodyPr lIns="0" tIns="0" rIns="0" bIns="0" rtlCol="0" anchor="t">
            <a:spAutoFit/>
          </a:bodyPr>
          <a:lstStyle/>
          <a:p>
            <a:pPr algn="l">
              <a:lnSpc>
                <a:spcPts val="2520"/>
              </a:lnSpc>
            </a:pPr>
            <a:r>
              <a:rPr lang="en-US" sz="1800">
                <a:solidFill>
                  <a:srgbClr val="202020"/>
                </a:solidFill>
                <a:latin typeface="Poppins"/>
              </a:rPr>
              <a:t> In questo progetto, vengono proposte delle metodologie per rivelare caratteris tiche demografiche dell’utente, attraverso kesytroke dynamics. Nella fase sperimentale sono stati testati diversi algoritmi di machine learning per la classificazione di genere, età, area geografica di appartenenza, lingua parlata e corso di scrittura. Per genere ed età nessuna delle metodologie proposte è stata in grado di ottenere risultati discreti. </a:t>
            </a:r>
          </a:p>
        </p:txBody>
      </p:sp>
      <p:sp>
        <p:nvSpPr>
          <p:cNvPr id="19" name="TextBox 19"/>
          <p:cNvSpPr txBox="1"/>
          <p:nvPr/>
        </p:nvSpPr>
        <p:spPr>
          <a:xfrm>
            <a:off x="7347771" y="4315519"/>
            <a:ext cx="5151569" cy="3468707"/>
          </a:xfrm>
          <a:prstGeom prst="rect">
            <a:avLst/>
          </a:prstGeom>
        </p:spPr>
        <p:txBody>
          <a:bodyPr lIns="0" tIns="0" rIns="0" bIns="0" rtlCol="0" anchor="t">
            <a:spAutoFit/>
          </a:bodyPr>
          <a:lstStyle/>
          <a:p>
            <a:pPr algn="l">
              <a:lnSpc>
                <a:spcPts val="2520"/>
              </a:lnSpc>
            </a:pPr>
            <a:r>
              <a:rPr lang="en-US" sz="1800">
                <a:solidFill>
                  <a:srgbClr val="202020"/>
                </a:solidFill>
                <a:latin typeface="Poppins"/>
              </a:rPr>
              <a:t>Al contrario, per lin gua parlata, area geografica e corso di scrittura il Gradient Boosting con l’applicazione di SMOTE ha mostrato tasso di accuratezza più alto. L’accuratezza dei modelli è stata ulteriormente rafforzata dall’uso di SHAP per interpretare l’importanza delle variabili. Il tasso di errore e il numero di Tasti per caratteri si sono rivelati come fattori discriminanti importanti in tutti e tre i modelli.</a:t>
            </a:r>
          </a:p>
        </p:txBody>
      </p:sp>
      <p:sp>
        <p:nvSpPr>
          <p:cNvPr id="20" name="TextBox 20"/>
          <p:cNvSpPr txBox="1"/>
          <p:nvPr/>
        </p:nvSpPr>
        <p:spPr>
          <a:xfrm>
            <a:off x="7347771" y="9011026"/>
            <a:ext cx="2020100" cy="313056"/>
          </a:xfrm>
          <a:prstGeom prst="rect">
            <a:avLst/>
          </a:prstGeom>
        </p:spPr>
        <p:txBody>
          <a:bodyPr lIns="0" tIns="0" rIns="0" bIns="0" rtlCol="0" anchor="t">
            <a:spAutoFit/>
          </a:bodyPr>
          <a:lstStyle/>
          <a:p>
            <a:pPr algn="l">
              <a:lnSpc>
                <a:spcPts val="2200"/>
              </a:lnSpc>
            </a:pPr>
            <a:r>
              <a:rPr lang="en-US" sz="2200">
                <a:solidFill>
                  <a:srgbClr val="F9F9F9"/>
                </a:solidFill>
                <a:latin typeface="Poppins Bold"/>
              </a:rPr>
              <a:t>Learn More</a:t>
            </a:r>
          </a:p>
        </p:txBody>
      </p:sp>
      <p:sp>
        <p:nvSpPr>
          <p:cNvPr id="21" name="TextBox 21"/>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2" name="TextBox 22"/>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3" name="TextBox 23"/>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4" name="TextBox 24"/>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5" name="TextBox 25"/>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6" name="TextBox 26"/>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7" name="TextBox 27"/>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298690" y="3473365"/>
            <a:ext cx="985568" cy="899304"/>
            <a:chOff x="0" y="0"/>
            <a:chExt cx="259573" cy="236854"/>
          </a:xfrm>
        </p:grpSpPr>
        <p:sp>
          <p:nvSpPr>
            <p:cNvPr id="3" name="Freeform 3"/>
            <p:cNvSpPr/>
            <p:nvPr/>
          </p:nvSpPr>
          <p:spPr>
            <a:xfrm>
              <a:off x="0" y="0"/>
              <a:ext cx="259573" cy="236854"/>
            </a:xfrm>
            <a:custGeom>
              <a:avLst/>
              <a:gdLst/>
              <a:ahLst/>
              <a:cxnLst/>
              <a:rect l="l" t="t" r="r" b="b"/>
              <a:pathLst>
                <a:path w="259573" h="236854">
                  <a:moveTo>
                    <a:pt x="0" y="0"/>
                  </a:moveTo>
                  <a:lnTo>
                    <a:pt x="259573" y="0"/>
                  </a:lnTo>
                  <a:lnTo>
                    <a:pt x="259573" y="236854"/>
                  </a:lnTo>
                  <a:lnTo>
                    <a:pt x="0" y="236854"/>
                  </a:lnTo>
                  <a:close/>
                </a:path>
              </a:pathLst>
            </a:custGeom>
            <a:solidFill>
              <a:srgbClr val="A97658"/>
            </a:solidFill>
          </p:spPr>
          <p:txBody>
            <a:bodyPr/>
            <a:lstStyle/>
            <a:p>
              <a:endParaRPr lang="it-IT"/>
            </a:p>
          </p:txBody>
        </p:sp>
        <p:sp>
          <p:nvSpPr>
            <p:cNvPr id="4" name="TextBox 4"/>
            <p:cNvSpPr txBox="1"/>
            <p:nvPr/>
          </p:nvSpPr>
          <p:spPr>
            <a:xfrm>
              <a:off x="0" y="-57150"/>
              <a:ext cx="259573" cy="29400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144000" y="8976874"/>
            <a:ext cx="362309" cy="362309"/>
          </a:xfrm>
          <a:custGeom>
            <a:avLst/>
            <a:gdLst/>
            <a:ahLst/>
            <a:cxnLst/>
            <a:rect l="l" t="t" r="r" b="b"/>
            <a:pathLst>
              <a:path w="362309" h="362309">
                <a:moveTo>
                  <a:pt x="0" y="0"/>
                </a:moveTo>
                <a:lnTo>
                  <a:pt x="362309" y="0"/>
                </a:lnTo>
                <a:lnTo>
                  <a:pt x="362309" y="362309"/>
                </a:lnTo>
                <a:lnTo>
                  <a:pt x="0" y="3623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6" name="Group 6"/>
          <p:cNvGrpSpPr/>
          <p:nvPr/>
        </p:nvGrpSpPr>
        <p:grpSpPr>
          <a:xfrm>
            <a:off x="0" y="0"/>
            <a:ext cx="18288000" cy="769908"/>
            <a:chOff x="0" y="0"/>
            <a:chExt cx="4816593" cy="202774"/>
          </a:xfrm>
        </p:grpSpPr>
        <p:sp>
          <p:nvSpPr>
            <p:cNvPr id="7" name="Freeform 7"/>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8" name="TextBox 8"/>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9" name="Group 9"/>
          <p:cNvGrpSpPr/>
          <p:nvPr/>
        </p:nvGrpSpPr>
        <p:grpSpPr>
          <a:xfrm>
            <a:off x="16034870" y="0"/>
            <a:ext cx="2448860" cy="769908"/>
            <a:chOff x="0" y="0"/>
            <a:chExt cx="644967" cy="202774"/>
          </a:xfrm>
        </p:grpSpPr>
        <p:sp>
          <p:nvSpPr>
            <p:cNvPr id="10" name="Freeform 10"/>
            <p:cNvSpPr/>
            <p:nvPr/>
          </p:nvSpPr>
          <p:spPr>
            <a:xfrm>
              <a:off x="0" y="0"/>
              <a:ext cx="644967" cy="202774"/>
            </a:xfrm>
            <a:custGeom>
              <a:avLst/>
              <a:gdLst/>
              <a:ahLst/>
              <a:cxnLst/>
              <a:rect l="l" t="t" r="r" b="b"/>
              <a:pathLst>
                <a:path w="644967" h="202774">
                  <a:moveTo>
                    <a:pt x="0" y="0"/>
                  </a:moveTo>
                  <a:lnTo>
                    <a:pt x="644967" y="0"/>
                  </a:lnTo>
                  <a:lnTo>
                    <a:pt x="644967" y="202774"/>
                  </a:lnTo>
                  <a:lnTo>
                    <a:pt x="0" y="202774"/>
                  </a:lnTo>
                  <a:close/>
                </a:path>
              </a:pathLst>
            </a:custGeom>
            <a:solidFill>
              <a:srgbClr val="A97658"/>
            </a:solidFill>
          </p:spPr>
          <p:txBody>
            <a:bodyPr/>
            <a:lstStyle/>
            <a:p>
              <a:endParaRPr lang="it-IT"/>
            </a:p>
          </p:txBody>
        </p:sp>
        <p:sp>
          <p:nvSpPr>
            <p:cNvPr id="11" name="TextBox 11"/>
            <p:cNvSpPr txBox="1"/>
            <p:nvPr/>
          </p:nvSpPr>
          <p:spPr>
            <a:xfrm>
              <a:off x="0" y="-57150"/>
              <a:ext cx="644967" cy="259924"/>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9930179" y="437266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333" b="-9333"/>
            </a:stretch>
          </a:blipFill>
        </p:spPr>
        <p:txBody>
          <a:bodyPr/>
          <a:lstStyle/>
          <a:p>
            <a:endParaRPr lang="it-IT"/>
          </a:p>
        </p:txBody>
      </p:sp>
      <p:sp>
        <p:nvSpPr>
          <p:cNvPr id="13" name="Freeform 13"/>
          <p:cNvSpPr/>
          <p:nvPr/>
        </p:nvSpPr>
        <p:spPr>
          <a:xfrm>
            <a:off x="4550653" y="3280402"/>
            <a:ext cx="1310065" cy="1092267"/>
          </a:xfrm>
          <a:custGeom>
            <a:avLst/>
            <a:gdLst/>
            <a:ahLst/>
            <a:cxnLst/>
            <a:rect l="l" t="t" r="r" b="b"/>
            <a:pathLst>
              <a:path w="1310065" h="1092267">
                <a:moveTo>
                  <a:pt x="0" y="0"/>
                </a:moveTo>
                <a:lnTo>
                  <a:pt x="1310066" y="0"/>
                </a:lnTo>
                <a:lnTo>
                  <a:pt x="1310066" y="1092267"/>
                </a:lnTo>
                <a:lnTo>
                  <a:pt x="0" y="1092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14" name="Freeform 14"/>
          <p:cNvSpPr/>
          <p:nvPr/>
        </p:nvSpPr>
        <p:spPr>
          <a:xfrm>
            <a:off x="2396243" y="4958244"/>
            <a:ext cx="1001630" cy="1001630"/>
          </a:xfrm>
          <a:custGeom>
            <a:avLst/>
            <a:gdLst/>
            <a:ahLst/>
            <a:cxnLst/>
            <a:rect l="l" t="t" r="r" b="b"/>
            <a:pathLst>
              <a:path w="1001630" h="1001630">
                <a:moveTo>
                  <a:pt x="0" y="0"/>
                </a:moveTo>
                <a:lnTo>
                  <a:pt x="1001630" y="0"/>
                </a:lnTo>
                <a:lnTo>
                  <a:pt x="1001630" y="1001630"/>
                </a:lnTo>
                <a:lnTo>
                  <a:pt x="0" y="10016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15" name="Freeform 15"/>
          <p:cNvSpPr/>
          <p:nvPr/>
        </p:nvSpPr>
        <p:spPr>
          <a:xfrm>
            <a:off x="5332428" y="7200595"/>
            <a:ext cx="1001630" cy="1001630"/>
          </a:xfrm>
          <a:custGeom>
            <a:avLst/>
            <a:gdLst/>
            <a:ahLst/>
            <a:cxnLst/>
            <a:rect l="l" t="t" r="r" b="b"/>
            <a:pathLst>
              <a:path w="1001630" h="1001630">
                <a:moveTo>
                  <a:pt x="0" y="0"/>
                </a:moveTo>
                <a:lnTo>
                  <a:pt x="1001630" y="0"/>
                </a:lnTo>
                <a:lnTo>
                  <a:pt x="1001630" y="1001630"/>
                </a:lnTo>
                <a:lnTo>
                  <a:pt x="0" y="10016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it-IT"/>
          </a:p>
        </p:txBody>
      </p:sp>
      <p:sp>
        <p:nvSpPr>
          <p:cNvPr id="16" name="TextBox 16"/>
          <p:cNvSpPr txBox="1"/>
          <p:nvPr/>
        </p:nvSpPr>
        <p:spPr>
          <a:xfrm>
            <a:off x="194094" y="1152525"/>
            <a:ext cx="11834407" cy="1397382"/>
          </a:xfrm>
          <a:prstGeom prst="rect">
            <a:avLst/>
          </a:prstGeom>
        </p:spPr>
        <p:txBody>
          <a:bodyPr lIns="0" tIns="0" rIns="0" bIns="0" rtlCol="0" anchor="t">
            <a:spAutoFit/>
          </a:bodyPr>
          <a:lstStyle/>
          <a:p>
            <a:pPr algn="l">
              <a:lnSpc>
                <a:spcPts val="10016"/>
              </a:lnSpc>
            </a:pPr>
            <a:r>
              <a:rPr lang="en-US" sz="10016">
                <a:solidFill>
                  <a:srgbClr val="032A3B"/>
                </a:solidFill>
                <a:latin typeface="Helios Extended Bold"/>
              </a:rPr>
              <a:t>CONCLUSIONI</a:t>
            </a:r>
          </a:p>
        </p:txBody>
      </p:sp>
      <p:sp>
        <p:nvSpPr>
          <p:cNvPr id="17" name="TextBox 17"/>
          <p:cNvSpPr txBox="1"/>
          <p:nvPr/>
        </p:nvSpPr>
        <p:spPr>
          <a:xfrm>
            <a:off x="1028700" y="3599167"/>
            <a:ext cx="6158595" cy="552396"/>
          </a:xfrm>
          <a:prstGeom prst="rect">
            <a:avLst/>
          </a:prstGeom>
        </p:spPr>
        <p:txBody>
          <a:bodyPr lIns="0" tIns="0" rIns="0" bIns="0" rtlCol="0" anchor="t">
            <a:spAutoFit/>
          </a:bodyPr>
          <a:lstStyle/>
          <a:p>
            <a:pPr algn="l">
              <a:lnSpc>
                <a:spcPts val="4200"/>
              </a:lnSpc>
            </a:pPr>
            <a:r>
              <a:rPr lang="en-US" sz="3000">
                <a:solidFill>
                  <a:srgbClr val="032A3B"/>
                </a:solidFill>
                <a:latin typeface="Helios Extended Bold"/>
              </a:rPr>
              <a:t>Aspetti Critici</a:t>
            </a:r>
          </a:p>
        </p:txBody>
      </p:sp>
      <p:sp>
        <p:nvSpPr>
          <p:cNvPr id="18" name="TextBox 18"/>
          <p:cNvSpPr txBox="1"/>
          <p:nvPr/>
        </p:nvSpPr>
        <p:spPr>
          <a:xfrm>
            <a:off x="3835200" y="4734619"/>
            <a:ext cx="9246668" cy="1582920"/>
          </a:xfrm>
          <a:prstGeom prst="rect">
            <a:avLst/>
          </a:prstGeom>
        </p:spPr>
        <p:txBody>
          <a:bodyPr lIns="0" tIns="0" rIns="0" bIns="0" rtlCol="0" anchor="t">
            <a:spAutoFit/>
          </a:bodyPr>
          <a:lstStyle/>
          <a:p>
            <a:pPr algn="just">
              <a:lnSpc>
                <a:spcPts val="2520"/>
              </a:lnSpc>
            </a:pPr>
            <a:r>
              <a:rPr lang="en-US" sz="1800">
                <a:solidFill>
                  <a:srgbClr val="202020"/>
                </a:solidFill>
                <a:latin typeface="Poppins"/>
              </a:rPr>
              <a:t>Uno degli aspetti critici emersi dall’analisi è il</a:t>
            </a:r>
            <a:r>
              <a:rPr lang="en-US" sz="1800">
                <a:solidFill>
                  <a:srgbClr val="202020"/>
                </a:solidFill>
                <a:latin typeface="Poppins Bold"/>
              </a:rPr>
              <a:t> forte sbilanciamento</a:t>
            </a:r>
            <a:r>
              <a:rPr lang="en-US" sz="1800">
                <a:solidFill>
                  <a:srgbClr val="202020"/>
                </a:solidFill>
                <a:latin typeface="Poppins"/>
              </a:rPr>
              <a:t> del dataset, che è composto prevalentemente da utenti americani, giovani e anglofoni. Questo ha in trodotto un bias significativo, limitando la generalizzazione dei risultati e compromettendo la capacità di classificare con precisione utenti di diverse lingue e aree geografiche.</a:t>
            </a:r>
          </a:p>
        </p:txBody>
      </p:sp>
      <p:sp>
        <p:nvSpPr>
          <p:cNvPr id="19" name="TextBox 19"/>
          <p:cNvSpPr txBox="1"/>
          <p:nvPr/>
        </p:nvSpPr>
        <p:spPr>
          <a:xfrm>
            <a:off x="6636208" y="7382190"/>
            <a:ext cx="9633132" cy="1582920"/>
          </a:xfrm>
          <a:prstGeom prst="rect">
            <a:avLst/>
          </a:prstGeom>
        </p:spPr>
        <p:txBody>
          <a:bodyPr lIns="0" tIns="0" rIns="0" bIns="0" rtlCol="0" anchor="t">
            <a:spAutoFit/>
          </a:bodyPr>
          <a:lstStyle/>
          <a:p>
            <a:pPr algn="l">
              <a:lnSpc>
                <a:spcPts val="2520"/>
              </a:lnSpc>
            </a:pPr>
            <a:r>
              <a:rPr lang="en-US" sz="1800">
                <a:solidFill>
                  <a:srgbClr val="032A3B"/>
                </a:solidFill>
                <a:latin typeface="Poppins"/>
              </a:rPr>
              <a:t> Di conseguenza, la classificazione è stata possibile solo per le categorie lingua parlata inglese/non inglese e area geografica America/non America, mentre i tentativi di discriminare tra un numero maggiore di lingue o aree ge ografiche hanno mostrato capacità predittive scarse. I risul tati ottenuti sono, però, promettenti. </a:t>
            </a:r>
          </a:p>
        </p:txBody>
      </p:sp>
      <p:sp>
        <p:nvSpPr>
          <p:cNvPr id="20" name="TextBox 20"/>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1" name="TextBox 21"/>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2" name="TextBox 22"/>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3" name="TextBox 23"/>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4" name="TextBox 24"/>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5" name="TextBox 25"/>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6" name="TextBox 26"/>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20" y="1326335"/>
            <a:ext cx="18288000" cy="19050"/>
          </a:xfrm>
          <a:prstGeom prst="line">
            <a:avLst/>
          </a:prstGeom>
          <a:ln w="38100" cap="flat">
            <a:solidFill>
              <a:srgbClr val="202020"/>
            </a:solidFill>
            <a:prstDash val="solid"/>
            <a:headEnd type="none" w="sm" len="sm"/>
            <a:tailEnd type="none" w="sm" len="sm"/>
          </a:ln>
        </p:spPr>
        <p:txBody>
          <a:bodyPr/>
          <a:lstStyle/>
          <a:p>
            <a:endParaRPr lang="it-IT"/>
          </a:p>
        </p:txBody>
      </p:sp>
      <p:grpSp>
        <p:nvGrpSpPr>
          <p:cNvPr id="3" name="Group 3"/>
          <p:cNvGrpSpPr/>
          <p:nvPr/>
        </p:nvGrpSpPr>
        <p:grpSpPr>
          <a:xfrm>
            <a:off x="0" y="6473539"/>
            <a:ext cx="18288000" cy="3813461"/>
            <a:chOff x="0" y="0"/>
            <a:chExt cx="24384000" cy="5084615"/>
          </a:xfrm>
        </p:grpSpPr>
        <p:pic>
          <p:nvPicPr>
            <p:cNvPr id="4" name="Picture 4"/>
            <p:cNvPicPr>
              <a:picLocks noChangeAspect="1"/>
            </p:cNvPicPr>
            <p:nvPr/>
          </p:nvPicPr>
          <p:blipFill>
            <a:blip r:embed="rId2"/>
            <a:srcRect t="51919" b="16812"/>
            <a:stretch>
              <a:fillRect/>
            </a:stretch>
          </p:blipFill>
          <p:spPr>
            <a:xfrm>
              <a:off x="0" y="0"/>
              <a:ext cx="24384000" cy="5084615"/>
            </a:xfrm>
            <a:prstGeom prst="rect">
              <a:avLst/>
            </a:prstGeom>
          </p:spPr>
        </p:pic>
      </p:grpSp>
      <p:sp>
        <p:nvSpPr>
          <p:cNvPr id="5" name="Freeform 5"/>
          <p:cNvSpPr/>
          <p:nvPr/>
        </p:nvSpPr>
        <p:spPr>
          <a:xfrm>
            <a:off x="13519414" y="4375206"/>
            <a:ext cx="3739886" cy="3739886"/>
          </a:xfrm>
          <a:custGeom>
            <a:avLst/>
            <a:gdLst/>
            <a:ahLst/>
            <a:cxnLst/>
            <a:rect l="l" t="t" r="r" b="b"/>
            <a:pathLst>
              <a:path w="3739886" h="3739886">
                <a:moveTo>
                  <a:pt x="0" y="0"/>
                </a:moveTo>
                <a:lnTo>
                  <a:pt x="3739886" y="0"/>
                </a:lnTo>
                <a:lnTo>
                  <a:pt x="3739886" y="3739886"/>
                </a:lnTo>
                <a:lnTo>
                  <a:pt x="0" y="37398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6" name="Freeform 6"/>
          <p:cNvSpPr/>
          <p:nvPr/>
        </p:nvSpPr>
        <p:spPr>
          <a:xfrm>
            <a:off x="13761558" y="4617350"/>
            <a:ext cx="3255597" cy="3255597"/>
          </a:xfrm>
          <a:custGeom>
            <a:avLst/>
            <a:gdLst/>
            <a:ahLst/>
            <a:cxnLst/>
            <a:rect l="l" t="t" r="r" b="b"/>
            <a:pathLst>
              <a:path w="3255597" h="3255597">
                <a:moveTo>
                  <a:pt x="0" y="0"/>
                </a:moveTo>
                <a:lnTo>
                  <a:pt x="3255598" y="0"/>
                </a:lnTo>
                <a:lnTo>
                  <a:pt x="3255598" y="3255598"/>
                </a:lnTo>
                <a:lnTo>
                  <a:pt x="0" y="32555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7" name="TextBox 7"/>
          <p:cNvSpPr txBox="1"/>
          <p:nvPr/>
        </p:nvSpPr>
        <p:spPr>
          <a:xfrm>
            <a:off x="1028700" y="2151756"/>
            <a:ext cx="16477641" cy="2482161"/>
          </a:xfrm>
          <a:prstGeom prst="rect">
            <a:avLst/>
          </a:prstGeom>
        </p:spPr>
        <p:txBody>
          <a:bodyPr lIns="0" tIns="0" rIns="0" bIns="0" rtlCol="0" anchor="t">
            <a:spAutoFit/>
          </a:bodyPr>
          <a:lstStyle/>
          <a:p>
            <a:pPr algn="l">
              <a:lnSpc>
                <a:spcPts val="9630"/>
              </a:lnSpc>
            </a:pPr>
            <a:r>
              <a:rPr lang="en-US" sz="9000">
                <a:solidFill>
                  <a:srgbClr val="202020"/>
                </a:solidFill>
                <a:latin typeface="Object Sans Heavy"/>
              </a:rPr>
              <a:t>GRAZIE PER L’ ATTENZIONE</a:t>
            </a:r>
          </a:p>
        </p:txBody>
      </p:sp>
      <p:sp>
        <p:nvSpPr>
          <p:cNvPr id="8" name="TextBox 8"/>
          <p:cNvSpPr txBox="1"/>
          <p:nvPr/>
        </p:nvSpPr>
        <p:spPr>
          <a:xfrm>
            <a:off x="1028700" y="453210"/>
            <a:ext cx="5371434" cy="368300"/>
          </a:xfrm>
          <a:prstGeom prst="rect">
            <a:avLst/>
          </a:prstGeom>
        </p:spPr>
        <p:txBody>
          <a:bodyPr lIns="0" tIns="0" rIns="0" bIns="0" rtlCol="0" anchor="t">
            <a:spAutoFit/>
          </a:bodyPr>
          <a:lstStyle/>
          <a:p>
            <a:pPr algn="l">
              <a:lnSpc>
                <a:spcPts val="2800"/>
              </a:lnSpc>
            </a:pPr>
            <a:r>
              <a:rPr lang="en-US" sz="2000">
                <a:solidFill>
                  <a:srgbClr val="202020"/>
                </a:solidFill>
                <a:latin typeface="Poppins"/>
              </a:rPr>
              <a:t>Università degli Studi di Salerno | 2024</a:t>
            </a:r>
          </a:p>
        </p:txBody>
      </p:sp>
      <p:sp>
        <p:nvSpPr>
          <p:cNvPr id="9" name="TextBox 9"/>
          <p:cNvSpPr txBox="1"/>
          <p:nvPr/>
        </p:nvSpPr>
        <p:spPr>
          <a:xfrm>
            <a:off x="1028700" y="4336102"/>
            <a:ext cx="9774199" cy="509904"/>
          </a:xfrm>
          <a:prstGeom prst="rect">
            <a:avLst/>
          </a:prstGeom>
        </p:spPr>
        <p:txBody>
          <a:bodyPr lIns="0" tIns="0" rIns="0" bIns="0" rtlCol="0" anchor="t">
            <a:spAutoFit/>
          </a:bodyPr>
          <a:lstStyle/>
          <a:p>
            <a:pPr algn="just">
              <a:lnSpc>
                <a:spcPts val="3920"/>
              </a:lnSpc>
            </a:pPr>
            <a:r>
              <a:rPr lang="en-US" sz="2800">
                <a:solidFill>
                  <a:srgbClr val="A97658"/>
                </a:solidFill>
                <a:latin typeface="Poppins Heavy"/>
              </a:rPr>
              <a:t>Gennaro Capaldo, Carmela Pia Senatore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62920" y="6667715"/>
            <a:ext cx="1079816" cy="10798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948175" y="3396839"/>
            <a:ext cx="1079816" cy="107981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1180858" y="6878523"/>
            <a:ext cx="643941" cy="642331"/>
          </a:xfrm>
          <a:custGeom>
            <a:avLst/>
            <a:gdLst/>
            <a:ahLst/>
            <a:cxnLst/>
            <a:rect l="l" t="t" r="r" b="b"/>
            <a:pathLst>
              <a:path w="643941" h="642331">
                <a:moveTo>
                  <a:pt x="0" y="0"/>
                </a:moveTo>
                <a:lnTo>
                  <a:pt x="643941" y="0"/>
                </a:lnTo>
                <a:lnTo>
                  <a:pt x="643941" y="642332"/>
                </a:lnTo>
                <a:lnTo>
                  <a:pt x="0" y="642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9" name="Group 9"/>
          <p:cNvGrpSpPr/>
          <p:nvPr/>
        </p:nvGrpSpPr>
        <p:grpSpPr>
          <a:xfrm>
            <a:off x="2386429" y="4920588"/>
            <a:ext cx="1094561" cy="1094561"/>
            <a:chOff x="0" y="0"/>
            <a:chExt cx="1459415" cy="1459415"/>
          </a:xfrm>
        </p:grpSpPr>
        <p:grpSp>
          <p:nvGrpSpPr>
            <p:cNvPr id="10" name="Group 10"/>
            <p:cNvGrpSpPr/>
            <p:nvPr/>
          </p:nvGrpSpPr>
          <p:grpSpPr>
            <a:xfrm>
              <a:off x="0" y="0"/>
              <a:ext cx="1459415" cy="145941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396523" y="289860"/>
              <a:ext cx="666369" cy="879695"/>
            </a:xfrm>
            <a:custGeom>
              <a:avLst/>
              <a:gdLst/>
              <a:ahLst/>
              <a:cxnLst/>
              <a:rect l="l" t="t" r="r" b="b"/>
              <a:pathLst>
                <a:path w="666369" h="879695">
                  <a:moveTo>
                    <a:pt x="0" y="0"/>
                  </a:moveTo>
                  <a:lnTo>
                    <a:pt x="666369" y="0"/>
                  </a:lnTo>
                  <a:lnTo>
                    <a:pt x="666369" y="879695"/>
                  </a:lnTo>
                  <a:lnTo>
                    <a:pt x="0" y="8796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sp>
        <p:nvSpPr>
          <p:cNvPr id="14" name="Freeform 14"/>
          <p:cNvSpPr/>
          <p:nvPr/>
        </p:nvSpPr>
        <p:spPr>
          <a:xfrm>
            <a:off x="11179339" y="3628003"/>
            <a:ext cx="617488" cy="617488"/>
          </a:xfrm>
          <a:custGeom>
            <a:avLst/>
            <a:gdLst/>
            <a:ahLst/>
            <a:cxnLst/>
            <a:rect l="l" t="t" r="r" b="b"/>
            <a:pathLst>
              <a:path w="617488" h="617488">
                <a:moveTo>
                  <a:pt x="0" y="0"/>
                </a:moveTo>
                <a:lnTo>
                  <a:pt x="617489" y="0"/>
                </a:lnTo>
                <a:lnTo>
                  <a:pt x="617489" y="617488"/>
                </a:lnTo>
                <a:lnTo>
                  <a:pt x="0" y="6174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5" name="AutoShape 15"/>
          <p:cNvSpPr/>
          <p:nvPr/>
        </p:nvSpPr>
        <p:spPr>
          <a:xfrm>
            <a:off x="10147648" y="6564557"/>
            <a:ext cx="24626" cy="3722469"/>
          </a:xfrm>
          <a:prstGeom prst="line">
            <a:avLst/>
          </a:prstGeom>
          <a:ln w="47625" cap="flat">
            <a:solidFill>
              <a:srgbClr val="4E6E81"/>
            </a:solidFill>
            <a:prstDash val="sysDash"/>
            <a:headEnd type="none" w="sm" len="sm"/>
            <a:tailEnd type="none" w="sm" len="sm"/>
          </a:ln>
        </p:spPr>
        <p:txBody>
          <a:bodyPr/>
          <a:lstStyle/>
          <a:p>
            <a:endParaRPr lang="it-IT"/>
          </a:p>
        </p:txBody>
      </p:sp>
      <p:sp>
        <p:nvSpPr>
          <p:cNvPr id="16" name="Freeform 16"/>
          <p:cNvSpPr/>
          <p:nvPr/>
        </p:nvSpPr>
        <p:spPr>
          <a:xfrm>
            <a:off x="7086600" y="3086100"/>
            <a:ext cx="799343" cy="799343"/>
          </a:xfrm>
          <a:custGeom>
            <a:avLst/>
            <a:gdLst/>
            <a:ahLst/>
            <a:cxnLst/>
            <a:rect l="l" t="t" r="r" b="b"/>
            <a:pathLst>
              <a:path w="799343" h="799343">
                <a:moveTo>
                  <a:pt x="0" y="0"/>
                </a:moveTo>
                <a:lnTo>
                  <a:pt x="799343" y="0"/>
                </a:lnTo>
                <a:lnTo>
                  <a:pt x="799343" y="799343"/>
                </a:lnTo>
                <a:lnTo>
                  <a:pt x="0" y="799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grpSp>
        <p:nvGrpSpPr>
          <p:cNvPr id="17" name="Group 17"/>
          <p:cNvGrpSpPr/>
          <p:nvPr/>
        </p:nvGrpSpPr>
        <p:grpSpPr>
          <a:xfrm>
            <a:off x="2401174" y="3345535"/>
            <a:ext cx="1079816" cy="107981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2485862" y="3510926"/>
            <a:ext cx="799343" cy="799343"/>
          </a:xfrm>
          <a:custGeom>
            <a:avLst/>
            <a:gdLst/>
            <a:ahLst/>
            <a:cxnLst/>
            <a:rect l="l" t="t" r="r" b="b"/>
            <a:pathLst>
              <a:path w="799343" h="799343">
                <a:moveTo>
                  <a:pt x="0" y="0"/>
                </a:moveTo>
                <a:lnTo>
                  <a:pt x="799343" y="0"/>
                </a:lnTo>
                <a:lnTo>
                  <a:pt x="799343" y="799343"/>
                </a:lnTo>
                <a:lnTo>
                  <a:pt x="0" y="7993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grpSp>
        <p:nvGrpSpPr>
          <p:cNvPr id="21" name="Group 21"/>
          <p:cNvGrpSpPr/>
          <p:nvPr/>
        </p:nvGrpSpPr>
        <p:grpSpPr>
          <a:xfrm>
            <a:off x="2386429" y="6520555"/>
            <a:ext cx="1079816" cy="107981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401174" y="8095672"/>
            <a:ext cx="1079816" cy="107981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0948175" y="5082493"/>
            <a:ext cx="1079816" cy="107981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30" name="Freeform 30"/>
          <p:cNvSpPr/>
          <p:nvPr/>
        </p:nvSpPr>
        <p:spPr>
          <a:xfrm>
            <a:off x="2485862" y="8209972"/>
            <a:ext cx="912906" cy="828463"/>
          </a:xfrm>
          <a:custGeom>
            <a:avLst/>
            <a:gdLst/>
            <a:ahLst/>
            <a:cxnLst/>
            <a:rect l="l" t="t" r="r" b="b"/>
            <a:pathLst>
              <a:path w="912906" h="828463">
                <a:moveTo>
                  <a:pt x="0" y="0"/>
                </a:moveTo>
                <a:lnTo>
                  <a:pt x="912907" y="0"/>
                </a:lnTo>
                <a:lnTo>
                  <a:pt x="912907" y="828462"/>
                </a:lnTo>
                <a:lnTo>
                  <a:pt x="0" y="8284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31" name="Freeform 31"/>
          <p:cNvSpPr/>
          <p:nvPr/>
        </p:nvSpPr>
        <p:spPr>
          <a:xfrm>
            <a:off x="2517147" y="6654242"/>
            <a:ext cx="881621" cy="798969"/>
          </a:xfrm>
          <a:custGeom>
            <a:avLst/>
            <a:gdLst/>
            <a:ahLst/>
            <a:cxnLst/>
            <a:rect l="l" t="t" r="r" b="b"/>
            <a:pathLst>
              <a:path w="881621" h="798969">
                <a:moveTo>
                  <a:pt x="0" y="0"/>
                </a:moveTo>
                <a:lnTo>
                  <a:pt x="881622" y="0"/>
                </a:lnTo>
                <a:lnTo>
                  <a:pt x="881622" y="798969"/>
                </a:lnTo>
                <a:lnTo>
                  <a:pt x="0" y="7989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sp>
        <p:nvSpPr>
          <p:cNvPr id="32" name="Freeform 32"/>
          <p:cNvSpPr/>
          <p:nvPr/>
        </p:nvSpPr>
        <p:spPr>
          <a:xfrm>
            <a:off x="10962920" y="5181918"/>
            <a:ext cx="1005407" cy="833231"/>
          </a:xfrm>
          <a:custGeom>
            <a:avLst/>
            <a:gdLst/>
            <a:ahLst/>
            <a:cxnLst/>
            <a:rect l="l" t="t" r="r" b="b"/>
            <a:pathLst>
              <a:path w="1005407" h="833231">
                <a:moveTo>
                  <a:pt x="0" y="0"/>
                </a:moveTo>
                <a:lnTo>
                  <a:pt x="1005407" y="0"/>
                </a:lnTo>
                <a:lnTo>
                  <a:pt x="1005407" y="833231"/>
                </a:lnTo>
                <a:lnTo>
                  <a:pt x="0" y="8332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it-IT"/>
          </a:p>
        </p:txBody>
      </p:sp>
      <p:sp>
        <p:nvSpPr>
          <p:cNvPr id="33" name="TextBox 33"/>
          <p:cNvSpPr txBox="1"/>
          <p:nvPr/>
        </p:nvSpPr>
        <p:spPr>
          <a:xfrm>
            <a:off x="6573403" y="808104"/>
            <a:ext cx="10909178" cy="1370180"/>
          </a:xfrm>
          <a:prstGeom prst="rect">
            <a:avLst/>
          </a:prstGeom>
        </p:spPr>
        <p:txBody>
          <a:bodyPr lIns="0" tIns="0" rIns="0" bIns="0" rtlCol="0" anchor="t">
            <a:spAutoFit/>
          </a:bodyPr>
          <a:lstStyle/>
          <a:p>
            <a:pPr algn="l">
              <a:lnSpc>
                <a:spcPts val="11109"/>
              </a:lnSpc>
              <a:spcBef>
                <a:spcPct val="0"/>
              </a:spcBef>
            </a:pPr>
            <a:r>
              <a:rPr lang="en-US" sz="7935" spc="253">
                <a:solidFill>
                  <a:srgbClr val="142740"/>
                </a:solidFill>
                <a:latin typeface="Barlow Bold"/>
              </a:rPr>
              <a:t>Overview</a:t>
            </a:r>
          </a:p>
        </p:txBody>
      </p:sp>
      <p:sp>
        <p:nvSpPr>
          <p:cNvPr id="34" name="TextBox 34"/>
          <p:cNvSpPr txBox="1"/>
          <p:nvPr/>
        </p:nvSpPr>
        <p:spPr>
          <a:xfrm>
            <a:off x="3889522" y="3253964"/>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01</a:t>
            </a:r>
          </a:p>
        </p:txBody>
      </p:sp>
      <p:sp>
        <p:nvSpPr>
          <p:cNvPr id="35" name="TextBox 35"/>
          <p:cNvSpPr txBox="1"/>
          <p:nvPr/>
        </p:nvSpPr>
        <p:spPr>
          <a:xfrm>
            <a:off x="12290365" y="3253964"/>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05</a:t>
            </a:r>
          </a:p>
        </p:txBody>
      </p:sp>
      <p:sp>
        <p:nvSpPr>
          <p:cNvPr id="36" name="TextBox 36"/>
          <p:cNvSpPr txBox="1"/>
          <p:nvPr/>
        </p:nvSpPr>
        <p:spPr>
          <a:xfrm>
            <a:off x="3889522" y="4836460"/>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02</a:t>
            </a:r>
          </a:p>
        </p:txBody>
      </p:sp>
      <p:sp>
        <p:nvSpPr>
          <p:cNvPr id="37" name="TextBox 37"/>
          <p:cNvSpPr txBox="1"/>
          <p:nvPr/>
        </p:nvSpPr>
        <p:spPr>
          <a:xfrm>
            <a:off x="12290365" y="4836460"/>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06</a:t>
            </a:r>
          </a:p>
        </p:txBody>
      </p:sp>
      <p:sp>
        <p:nvSpPr>
          <p:cNvPr id="38" name="TextBox 38"/>
          <p:cNvSpPr txBox="1"/>
          <p:nvPr/>
        </p:nvSpPr>
        <p:spPr>
          <a:xfrm>
            <a:off x="3889522" y="6421682"/>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03</a:t>
            </a:r>
          </a:p>
        </p:txBody>
      </p:sp>
      <p:sp>
        <p:nvSpPr>
          <p:cNvPr id="39" name="TextBox 39"/>
          <p:cNvSpPr txBox="1"/>
          <p:nvPr/>
        </p:nvSpPr>
        <p:spPr>
          <a:xfrm>
            <a:off x="12290365" y="6421682"/>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07</a:t>
            </a:r>
          </a:p>
        </p:txBody>
      </p:sp>
      <p:sp>
        <p:nvSpPr>
          <p:cNvPr id="40" name="TextBox 40"/>
          <p:cNvSpPr txBox="1"/>
          <p:nvPr/>
        </p:nvSpPr>
        <p:spPr>
          <a:xfrm>
            <a:off x="3889522" y="4247393"/>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INTRODUZIONE</a:t>
            </a:r>
          </a:p>
        </p:txBody>
      </p:sp>
      <p:sp>
        <p:nvSpPr>
          <p:cNvPr id="41" name="TextBox 41"/>
          <p:cNvSpPr txBox="1"/>
          <p:nvPr/>
        </p:nvSpPr>
        <p:spPr>
          <a:xfrm>
            <a:off x="12290365" y="4247393"/>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PROTOCOLLO SPERIMENTALE</a:t>
            </a:r>
          </a:p>
        </p:txBody>
      </p:sp>
      <p:sp>
        <p:nvSpPr>
          <p:cNvPr id="42" name="TextBox 42"/>
          <p:cNvSpPr txBox="1"/>
          <p:nvPr/>
        </p:nvSpPr>
        <p:spPr>
          <a:xfrm>
            <a:off x="3889522" y="5829889"/>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METODOLOGIA</a:t>
            </a:r>
          </a:p>
        </p:txBody>
      </p:sp>
      <p:sp>
        <p:nvSpPr>
          <p:cNvPr id="43" name="TextBox 43"/>
          <p:cNvSpPr txBox="1"/>
          <p:nvPr/>
        </p:nvSpPr>
        <p:spPr>
          <a:xfrm>
            <a:off x="12290365" y="5829889"/>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RISULTATI</a:t>
            </a:r>
          </a:p>
        </p:txBody>
      </p:sp>
      <p:sp>
        <p:nvSpPr>
          <p:cNvPr id="44" name="TextBox 44"/>
          <p:cNvSpPr txBox="1"/>
          <p:nvPr/>
        </p:nvSpPr>
        <p:spPr>
          <a:xfrm>
            <a:off x="3889522" y="7415111"/>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DATASET</a:t>
            </a:r>
          </a:p>
        </p:txBody>
      </p:sp>
      <p:sp>
        <p:nvSpPr>
          <p:cNvPr id="45" name="TextBox 45"/>
          <p:cNvSpPr txBox="1"/>
          <p:nvPr/>
        </p:nvSpPr>
        <p:spPr>
          <a:xfrm>
            <a:off x="12290365" y="7415111"/>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CONCLUSIONI</a:t>
            </a:r>
          </a:p>
        </p:txBody>
      </p:sp>
      <p:sp>
        <p:nvSpPr>
          <p:cNvPr id="46" name="TextBox 46"/>
          <p:cNvSpPr txBox="1"/>
          <p:nvPr/>
        </p:nvSpPr>
        <p:spPr>
          <a:xfrm>
            <a:off x="3889522" y="8006905"/>
            <a:ext cx="4115408" cy="930832"/>
          </a:xfrm>
          <a:prstGeom prst="rect">
            <a:avLst/>
          </a:prstGeom>
        </p:spPr>
        <p:txBody>
          <a:bodyPr lIns="0" tIns="0" rIns="0" bIns="0" rtlCol="0" anchor="t">
            <a:spAutoFit/>
          </a:bodyPr>
          <a:lstStyle/>
          <a:p>
            <a:pPr marL="0" lvl="0" indent="0" algn="l">
              <a:lnSpc>
                <a:spcPts val="7239"/>
              </a:lnSpc>
            </a:pPr>
            <a:r>
              <a:rPr lang="en-US" sz="5170" spc="258">
                <a:solidFill>
                  <a:srgbClr val="A79E9C"/>
                </a:solidFill>
                <a:latin typeface="Helios Extended Bold"/>
              </a:rPr>
              <a:t>04</a:t>
            </a:r>
          </a:p>
        </p:txBody>
      </p:sp>
      <p:sp>
        <p:nvSpPr>
          <p:cNvPr id="47" name="TextBox 47"/>
          <p:cNvSpPr txBox="1"/>
          <p:nvPr/>
        </p:nvSpPr>
        <p:spPr>
          <a:xfrm>
            <a:off x="3889522" y="9000334"/>
            <a:ext cx="4115408" cy="332420"/>
          </a:xfrm>
          <a:prstGeom prst="rect">
            <a:avLst/>
          </a:prstGeom>
        </p:spPr>
        <p:txBody>
          <a:bodyPr lIns="0" tIns="0" rIns="0" bIns="0" rtlCol="0" anchor="t">
            <a:spAutoFit/>
          </a:bodyPr>
          <a:lstStyle/>
          <a:p>
            <a:pPr marL="0" lvl="0" indent="0" algn="l">
              <a:lnSpc>
                <a:spcPts val="2774"/>
              </a:lnSpc>
            </a:pPr>
            <a:r>
              <a:rPr lang="en-US" sz="1982" spc="198">
                <a:solidFill>
                  <a:srgbClr val="000000"/>
                </a:solidFill>
                <a:latin typeface="Heebo Bold"/>
              </a:rPr>
              <a:t>EDA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3610527"/>
            <a:ext cx="1007870" cy="6676473"/>
            <a:chOff x="0" y="0"/>
            <a:chExt cx="265447" cy="1758413"/>
          </a:xfrm>
        </p:grpSpPr>
        <p:sp>
          <p:nvSpPr>
            <p:cNvPr id="3" name="Freeform 3"/>
            <p:cNvSpPr/>
            <p:nvPr/>
          </p:nvSpPr>
          <p:spPr>
            <a:xfrm>
              <a:off x="0" y="0"/>
              <a:ext cx="265447" cy="1758413"/>
            </a:xfrm>
            <a:custGeom>
              <a:avLst/>
              <a:gdLst/>
              <a:ahLst/>
              <a:cxnLst/>
              <a:rect l="l" t="t" r="r" b="b"/>
              <a:pathLst>
                <a:path w="265447" h="1758413">
                  <a:moveTo>
                    <a:pt x="0" y="0"/>
                  </a:moveTo>
                  <a:lnTo>
                    <a:pt x="265447" y="0"/>
                  </a:lnTo>
                  <a:lnTo>
                    <a:pt x="265447" y="1758413"/>
                  </a:lnTo>
                  <a:lnTo>
                    <a:pt x="0" y="1758413"/>
                  </a:lnTo>
                  <a:close/>
                </a:path>
              </a:pathLst>
            </a:custGeom>
            <a:solidFill>
              <a:srgbClr val="31A1A3"/>
            </a:solidFill>
          </p:spPr>
          <p:txBody>
            <a:bodyPr/>
            <a:lstStyle/>
            <a:p>
              <a:endParaRPr lang="it-IT"/>
            </a:p>
          </p:txBody>
        </p:sp>
        <p:sp>
          <p:nvSpPr>
            <p:cNvPr id="4" name="TextBox 4"/>
            <p:cNvSpPr txBox="1"/>
            <p:nvPr/>
          </p:nvSpPr>
          <p:spPr>
            <a:xfrm>
              <a:off x="0" y="-57150"/>
              <a:ext cx="265447" cy="181556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9711187"/>
            <a:ext cx="9763582" cy="575813"/>
            <a:chOff x="0" y="0"/>
            <a:chExt cx="2571478" cy="151655"/>
          </a:xfrm>
        </p:grpSpPr>
        <p:sp>
          <p:nvSpPr>
            <p:cNvPr id="6" name="Freeform 6"/>
            <p:cNvSpPr/>
            <p:nvPr/>
          </p:nvSpPr>
          <p:spPr>
            <a:xfrm>
              <a:off x="0" y="0"/>
              <a:ext cx="2571478" cy="151655"/>
            </a:xfrm>
            <a:custGeom>
              <a:avLst/>
              <a:gdLst/>
              <a:ahLst/>
              <a:cxnLst/>
              <a:rect l="l" t="t" r="r" b="b"/>
              <a:pathLst>
                <a:path w="2571478" h="151655">
                  <a:moveTo>
                    <a:pt x="0" y="0"/>
                  </a:moveTo>
                  <a:lnTo>
                    <a:pt x="2571478" y="0"/>
                  </a:lnTo>
                  <a:lnTo>
                    <a:pt x="2571478" y="151655"/>
                  </a:lnTo>
                  <a:lnTo>
                    <a:pt x="0" y="151655"/>
                  </a:lnTo>
                  <a:close/>
                </a:path>
              </a:pathLst>
            </a:custGeom>
            <a:solidFill>
              <a:srgbClr val="A97658"/>
            </a:solidFill>
          </p:spPr>
          <p:txBody>
            <a:bodyPr/>
            <a:lstStyle/>
            <a:p>
              <a:endParaRPr lang="it-IT"/>
            </a:p>
          </p:txBody>
        </p:sp>
        <p:sp>
          <p:nvSpPr>
            <p:cNvPr id="7" name="TextBox 7"/>
            <p:cNvSpPr txBox="1"/>
            <p:nvPr/>
          </p:nvSpPr>
          <p:spPr>
            <a:xfrm>
              <a:off x="0" y="-57150"/>
              <a:ext cx="2571478" cy="20880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220224" y="0"/>
            <a:ext cx="16067776" cy="769908"/>
            <a:chOff x="0" y="0"/>
            <a:chExt cx="4231842" cy="202774"/>
          </a:xfrm>
        </p:grpSpPr>
        <p:sp>
          <p:nvSpPr>
            <p:cNvPr id="9" name="Freeform 9"/>
            <p:cNvSpPr/>
            <p:nvPr/>
          </p:nvSpPr>
          <p:spPr>
            <a:xfrm>
              <a:off x="0" y="0"/>
              <a:ext cx="4231842" cy="202774"/>
            </a:xfrm>
            <a:custGeom>
              <a:avLst/>
              <a:gdLst/>
              <a:ahLst/>
              <a:cxnLst/>
              <a:rect l="l" t="t" r="r" b="b"/>
              <a:pathLst>
                <a:path w="4231842" h="202774">
                  <a:moveTo>
                    <a:pt x="0" y="0"/>
                  </a:moveTo>
                  <a:lnTo>
                    <a:pt x="4231842" y="0"/>
                  </a:lnTo>
                  <a:lnTo>
                    <a:pt x="4231842" y="202774"/>
                  </a:lnTo>
                  <a:lnTo>
                    <a:pt x="0" y="202774"/>
                  </a:lnTo>
                  <a:close/>
                </a:path>
              </a:pathLst>
            </a:custGeom>
            <a:solidFill>
              <a:srgbClr val="000000"/>
            </a:solidFill>
          </p:spPr>
          <p:txBody>
            <a:bodyPr/>
            <a:lstStyle/>
            <a:p>
              <a:endParaRPr lang="it-IT"/>
            </a:p>
          </p:txBody>
        </p:sp>
        <p:sp>
          <p:nvSpPr>
            <p:cNvPr id="10" name="TextBox 10"/>
            <p:cNvSpPr txBox="1"/>
            <p:nvPr/>
          </p:nvSpPr>
          <p:spPr>
            <a:xfrm>
              <a:off x="0" y="9525"/>
              <a:ext cx="4231842"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1" name="Group 11"/>
          <p:cNvGrpSpPr/>
          <p:nvPr/>
        </p:nvGrpSpPr>
        <p:grpSpPr>
          <a:xfrm>
            <a:off x="0" y="0"/>
            <a:ext cx="2220224" cy="769908"/>
            <a:chOff x="0" y="0"/>
            <a:chExt cx="584750" cy="202774"/>
          </a:xfrm>
        </p:grpSpPr>
        <p:sp>
          <p:nvSpPr>
            <p:cNvPr id="12" name="Freeform 12"/>
            <p:cNvSpPr/>
            <p:nvPr/>
          </p:nvSpPr>
          <p:spPr>
            <a:xfrm>
              <a:off x="0" y="0"/>
              <a:ext cx="584750" cy="202774"/>
            </a:xfrm>
            <a:custGeom>
              <a:avLst/>
              <a:gdLst/>
              <a:ahLst/>
              <a:cxnLst/>
              <a:rect l="l" t="t" r="r" b="b"/>
              <a:pathLst>
                <a:path w="584750" h="202774">
                  <a:moveTo>
                    <a:pt x="0" y="0"/>
                  </a:moveTo>
                  <a:lnTo>
                    <a:pt x="584750" y="0"/>
                  </a:lnTo>
                  <a:lnTo>
                    <a:pt x="584750" y="202774"/>
                  </a:lnTo>
                  <a:lnTo>
                    <a:pt x="0" y="202774"/>
                  </a:lnTo>
                  <a:close/>
                </a:path>
              </a:pathLst>
            </a:custGeom>
            <a:solidFill>
              <a:srgbClr val="A97658"/>
            </a:solidFill>
          </p:spPr>
          <p:txBody>
            <a:bodyPr/>
            <a:lstStyle/>
            <a:p>
              <a:endParaRPr lang="it-IT"/>
            </a:p>
          </p:txBody>
        </p:sp>
        <p:sp>
          <p:nvSpPr>
            <p:cNvPr id="13" name="TextBox 13"/>
            <p:cNvSpPr txBox="1"/>
            <p:nvPr/>
          </p:nvSpPr>
          <p:spPr>
            <a:xfrm>
              <a:off x="0" y="-57150"/>
              <a:ext cx="584750" cy="25992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763582" y="3610527"/>
            <a:ext cx="7495718" cy="6676473"/>
            <a:chOff x="0" y="0"/>
            <a:chExt cx="9994291" cy="8901963"/>
          </a:xfrm>
        </p:grpSpPr>
        <p:pic>
          <p:nvPicPr>
            <p:cNvPr id="15" name="Picture 15"/>
            <p:cNvPicPr>
              <a:picLocks noChangeAspect="1"/>
            </p:cNvPicPr>
            <p:nvPr/>
          </p:nvPicPr>
          <p:blipFill>
            <a:blip r:embed="rId2"/>
            <a:srcRect l="17930" r="17930"/>
            <a:stretch>
              <a:fillRect/>
            </a:stretch>
          </p:blipFill>
          <p:spPr>
            <a:xfrm>
              <a:off x="0" y="0"/>
              <a:ext cx="9994291" cy="8901963"/>
            </a:xfrm>
            <a:prstGeom prst="rect">
              <a:avLst/>
            </a:prstGeom>
          </p:spPr>
        </p:pic>
      </p:grpSp>
      <p:sp>
        <p:nvSpPr>
          <p:cNvPr id="16" name="TextBox 16"/>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7" name="TextBox 17"/>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8" name="TextBox 18"/>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19" name="TextBox 19"/>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0" name="TextBox 20"/>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1" name="TextBox 21"/>
          <p:cNvSpPr txBox="1"/>
          <p:nvPr/>
        </p:nvSpPr>
        <p:spPr>
          <a:xfrm>
            <a:off x="1028700" y="1592556"/>
            <a:ext cx="12653917" cy="1207168"/>
          </a:xfrm>
          <a:prstGeom prst="rect">
            <a:avLst/>
          </a:prstGeom>
        </p:spPr>
        <p:txBody>
          <a:bodyPr lIns="0" tIns="0" rIns="0" bIns="0" rtlCol="0" anchor="t">
            <a:spAutoFit/>
          </a:bodyPr>
          <a:lstStyle/>
          <a:p>
            <a:pPr marL="0" lvl="0" indent="0" algn="l">
              <a:lnSpc>
                <a:spcPts val="9100"/>
              </a:lnSpc>
              <a:spcBef>
                <a:spcPct val="0"/>
              </a:spcBef>
            </a:pPr>
            <a:r>
              <a:rPr lang="en-US" sz="8505">
                <a:solidFill>
                  <a:srgbClr val="202020"/>
                </a:solidFill>
                <a:latin typeface="Object Sans Heavy"/>
              </a:rPr>
              <a:t>INTRODUZIONE</a:t>
            </a:r>
          </a:p>
        </p:txBody>
      </p:sp>
      <p:sp>
        <p:nvSpPr>
          <p:cNvPr id="22" name="TextBox 22"/>
          <p:cNvSpPr txBox="1"/>
          <p:nvPr/>
        </p:nvSpPr>
        <p:spPr>
          <a:xfrm>
            <a:off x="1028700" y="4108652"/>
            <a:ext cx="7715294" cy="2840111"/>
          </a:xfrm>
          <a:prstGeom prst="rect">
            <a:avLst/>
          </a:prstGeom>
        </p:spPr>
        <p:txBody>
          <a:bodyPr lIns="0" tIns="0" rIns="0" bIns="0" rtlCol="0" anchor="t">
            <a:spAutoFit/>
          </a:bodyPr>
          <a:lstStyle/>
          <a:p>
            <a:pPr algn="just">
              <a:lnSpc>
                <a:spcPts val="2520"/>
              </a:lnSpc>
            </a:pPr>
            <a:r>
              <a:rPr lang="en-US" sz="1800">
                <a:solidFill>
                  <a:srgbClr val="202020"/>
                </a:solidFill>
                <a:latin typeface="Poppins"/>
              </a:rPr>
              <a:t>Il campo della keystroke dynamics si colloca all’intersezione di numerose discipline quali la biometria, la cibernetica e la psicologia cognitiva. Questo ambito di studio si focalizza sull'analisi del comportamento di digitazione degli utenti come tratto biometrico comportamentale, esaminando aspetti come la velocità, il ritmo, e la pressione esercitata sui tasti durante la scrittura al computer. Tali caratteristiche vengono prese in considerazione dagli algoritmi di battitura volti a discriminare tra i soggetti. </a:t>
            </a:r>
          </a:p>
        </p:txBody>
      </p:sp>
      <p:sp>
        <p:nvSpPr>
          <p:cNvPr id="23" name="TextBox 23"/>
          <p:cNvSpPr txBox="1"/>
          <p:nvPr/>
        </p:nvSpPr>
        <p:spPr>
          <a:xfrm>
            <a:off x="1024144" y="7361082"/>
            <a:ext cx="7715294" cy="1897218"/>
          </a:xfrm>
          <a:prstGeom prst="rect">
            <a:avLst/>
          </a:prstGeom>
        </p:spPr>
        <p:txBody>
          <a:bodyPr lIns="0" tIns="0" rIns="0" bIns="0" rtlCol="0" anchor="t">
            <a:spAutoFit/>
          </a:bodyPr>
          <a:lstStyle/>
          <a:p>
            <a:pPr algn="just">
              <a:lnSpc>
                <a:spcPts val="2520"/>
              </a:lnSpc>
            </a:pPr>
            <a:r>
              <a:rPr lang="en-US" sz="1800">
                <a:solidFill>
                  <a:srgbClr val="202020"/>
                </a:solidFill>
                <a:latin typeface="Poppins"/>
              </a:rPr>
              <a:t>Ogni individuo, infatti, manifesta un pattern unico di digitazione, che può essere descritto attraverso una serie di metriche quantificabili. Queste peculiarità rendono la dinamica della digitazione non solo uno strumento per l'identificazione personale e la verifica di autenticità, ma anche un potenziale mezzo di classificazione basato su caratteristiche demografiche.</a:t>
            </a:r>
          </a:p>
        </p:txBody>
      </p:sp>
      <p:sp>
        <p:nvSpPr>
          <p:cNvPr id="24" name="TextBox 24"/>
          <p:cNvSpPr txBox="1"/>
          <p:nvPr/>
        </p:nvSpPr>
        <p:spPr>
          <a:xfrm>
            <a:off x="1028700" y="2933870"/>
            <a:ext cx="7715294" cy="404406"/>
          </a:xfrm>
          <a:prstGeom prst="rect">
            <a:avLst/>
          </a:prstGeom>
        </p:spPr>
        <p:txBody>
          <a:bodyPr lIns="0" tIns="0" rIns="0" bIns="0" rtlCol="0" anchor="t">
            <a:spAutoFit/>
          </a:bodyPr>
          <a:lstStyle/>
          <a:p>
            <a:pPr algn="l">
              <a:lnSpc>
                <a:spcPts val="3359"/>
              </a:lnSpc>
            </a:pPr>
            <a:r>
              <a:rPr lang="en-US" sz="2400" dirty="0">
                <a:solidFill>
                  <a:srgbClr val="202020"/>
                </a:solidFill>
                <a:latin typeface="Helios Extended Bold"/>
              </a:rPr>
              <a:t>KEYSTROKES DYNAMICS </a:t>
            </a:r>
          </a:p>
        </p:txBody>
      </p:sp>
      <p:sp>
        <p:nvSpPr>
          <p:cNvPr id="25" name="TextBox 25"/>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6" name="TextBox 26"/>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868654" y="0"/>
            <a:ext cx="0" cy="10287000"/>
          </a:xfrm>
          <a:prstGeom prst="line">
            <a:avLst/>
          </a:prstGeom>
          <a:ln w="38100" cap="flat">
            <a:solidFill>
              <a:srgbClr val="AA7D55"/>
            </a:solidFill>
            <a:prstDash val="solid"/>
            <a:headEnd type="none" w="sm" len="sm"/>
            <a:tailEnd type="none" w="sm" len="sm"/>
          </a:ln>
        </p:spPr>
        <p:txBody>
          <a:bodyPr/>
          <a:lstStyle/>
          <a:p>
            <a:endParaRPr lang="it-IT"/>
          </a:p>
        </p:txBody>
      </p:sp>
      <p:sp>
        <p:nvSpPr>
          <p:cNvPr id="3" name="TextBox 3"/>
          <p:cNvSpPr txBox="1"/>
          <p:nvPr/>
        </p:nvSpPr>
        <p:spPr>
          <a:xfrm>
            <a:off x="1004555" y="1524561"/>
            <a:ext cx="9301253" cy="1333446"/>
          </a:xfrm>
          <a:prstGeom prst="rect">
            <a:avLst/>
          </a:prstGeom>
        </p:spPr>
        <p:txBody>
          <a:bodyPr lIns="0" tIns="0" rIns="0" bIns="0" rtlCol="0" anchor="t">
            <a:spAutoFit/>
          </a:bodyPr>
          <a:lstStyle/>
          <a:p>
            <a:pPr algn="l">
              <a:lnSpc>
                <a:spcPts val="5100"/>
              </a:lnSpc>
            </a:pPr>
            <a:r>
              <a:rPr lang="en-US" sz="5000">
                <a:solidFill>
                  <a:srgbClr val="151313"/>
                </a:solidFill>
                <a:latin typeface="Object Sans Bold"/>
              </a:rPr>
              <a:t>DUPLICE UTILIZZO DI KEYSTROKES ANALYSIS</a:t>
            </a:r>
          </a:p>
        </p:txBody>
      </p:sp>
      <p:grpSp>
        <p:nvGrpSpPr>
          <p:cNvPr id="4" name="Group 4"/>
          <p:cNvGrpSpPr/>
          <p:nvPr/>
        </p:nvGrpSpPr>
        <p:grpSpPr>
          <a:xfrm>
            <a:off x="1631986" y="3994229"/>
            <a:ext cx="7251085" cy="2189132"/>
            <a:chOff x="0" y="0"/>
            <a:chExt cx="1885024" cy="569096"/>
          </a:xfrm>
        </p:grpSpPr>
        <p:sp>
          <p:nvSpPr>
            <p:cNvPr id="5" name="Freeform 5"/>
            <p:cNvSpPr/>
            <p:nvPr/>
          </p:nvSpPr>
          <p:spPr>
            <a:xfrm>
              <a:off x="0" y="0"/>
              <a:ext cx="1885024" cy="569096"/>
            </a:xfrm>
            <a:custGeom>
              <a:avLst/>
              <a:gdLst/>
              <a:ahLst/>
              <a:cxnLst/>
              <a:rect l="l" t="t" r="r" b="b"/>
              <a:pathLst>
                <a:path w="1885024" h="569096">
                  <a:moveTo>
                    <a:pt x="0" y="0"/>
                  </a:moveTo>
                  <a:lnTo>
                    <a:pt x="1885024" y="0"/>
                  </a:lnTo>
                  <a:lnTo>
                    <a:pt x="1885024" y="569096"/>
                  </a:lnTo>
                  <a:lnTo>
                    <a:pt x="0" y="569096"/>
                  </a:lnTo>
                  <a:close/>
                </a:path>
              </a:pathLst>
            </a:custGeom>
            <a:solidFill>
              <a:srgbClr val="000000">
                <a:alpha val="0"/>
              </a:srgbClr>
            </a:solidFill>
            <a:ln w="38100" cap="sq">
              <a:solidFill>
                <a:srgbClr val="000000"/>
              </a:solidFill>
              <a:prstDash val="solid"/>
              <a:miter/>
            </a:ln>
          </p:spPr>
          <p:txBody>
            <a:bodyPr/>
            <a:lstStyle/>
            <a:p>
              <a:endParaRPr lang="it-IT"/>
            </a:p>
          </p:txBody>
        </p:sp>
        <p:sp>
          <p:nvSpPr>
            <p:cNvPr id="6" name="TextBox 6"/>
            <p:cNvSpPr txBox="1"/>
            <p:nvPr/>
          </p:nvSpPr>
          <p:spPr>
            <a:xfrm>
              <a:off x="0" y="-57150"/>
              <a:ext cx="1885024" cy="62624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31986" y="6917355"/>
            <a:ext cx="7251085" cy="2189132"/>
            <a:chOff x="0" y="0"/>
            <a:chExt cx="1885024" cy="569096"/>
          </a:xfrm>
        </p:grpSpPr>
        <p:sp>
          <p:nvSpPr>
            <p:cNvPr id="8" name="Freeform 8"/>
            <p:cNvSpPr/>
            <p:nvPr/>
          </p:nvSpPr>
          <p:spPr>
            <a:xfrm>
              <a:off x="0" y="0"/>
              <a:ext cx="1885024" cy="569096"/>
            </a:xfrm>
            <a:custGeom>
              <a:avLst/>
              <a:gdLst/>
              <a:ahLst/>
              <a:cxnLst/>
              <a:rect l="l" t="t" r="r" b="b"/>
              <a:pathLst>
                <a:path w="1885024" h="569096">
                  <a:moveTo>
                    <a:pt x="0" y="0"/>
                  </a:moveTo>
                  <a:lnTo>
                    <a:pt x="1885024" y="0"/>
                  </a:lnTo>
                  <a:lnTo>
                    <a:pt x="1885024" y="569096"/>
                  </a:lnTo>
                  <a:lnTo>
                    <a:pt x="0" y="569096"/>
                  </a:lnTo>
                  <a:close/>
                </a:path>
              </a:pathLst>
            </a:custGeom>
            <a:solidFill>
              <a:srgbClr val="000000">
                <a:alpha val="0"/>
              </a:srgbClr>
            </a:solidFill>
            <a:ln w="38100" cap="sq">
              <a:solidFill>
                <a:srgbClr val="000000"/>
              </a:solidFill>
              <a:prstDash val="solid"/>
              <a:miter/>
            </a:ln>
          </p:spPr>
          <p:txBody>
            <a:bodyPr/>
            <a:lstStyle/>
            <a:p>
              <a:endParaRPr lang="it-IT"/>
            </a:p>
          </p:txBody>
        </p:sp>
        <p:sp>
          <p:nvSpPr>
            <p:cNvPr id="9" name="TextBox 9"/>
            <p:cNvSpPr txBox="1"/>
            <p:nvPr/>
          </p:nvSpPr>
          <p:spPr>
            <a:xfrm>
              <a:off x="0" y="-57150"/>
              <a:ext cx="1885024" cy="62624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8700" y="3536460"/>
            <a:ext cx="3914235" cy="915539"/>
            <a:chOff x="0" y="0"/>
            <a:chExt cx="1017562" cy="238008"/>
          </a:xfrm>
        </p:grpSpPr>
        <p:sp>
          <p:nvSpPr>
            <p:cNvPr id="11" name="Freeform 11"/>
            <p:cNvSpPr/>
            <p:nvPr/>
          </p:nvSpPr>
          <p:spPr>
            <a:xfrm>
              <a:off x="0" y="0"/>
              <a:ext cx="1017562" cy="238008"/>
            </a:xfrm>
            <a:custGeom>
              <a:avLst/>
              <a:gdLst/>
              <a:ahLst/>
              <a:cxnLst/>
              <a:rect l="l" t="t" r="r" b="b"/>
              <a:pathLst>
                <a:path w="1017562" h="238008">
                  <a:moveTo>
                    <a:pt x="0" y="0"/>
                  </a:moveTo>
                  <a:lnTo>
                    <a:pt x="1017562" y="0"/>
                  </a:lnTo>
                  <a:lnTo>
                    <a:pt x="1017562" y="238008"/>
                  </a:lnTo>
                  <a:lnTo>
                    <a:pt x="0" y="238008"/>
                  </a:lnTo>
                  <a:close/>
                </a:path>
              </a:pathLst>
            </a:custGeom>
            <a:solidFill>
              <a:srgbClr val="202020"/>
            </a:solidFill>
            <a:ln cap="sq">
              <a:noFill/>
              <a:prstDash val="solid"/>
              <a:miter/>
            </a:ln>
          </p:spPr>
          <p:txBody>
            <a:bodyPr/>
            <a:lstStyle/>
            <a:p>
              <a:endParaRPr lang="it-IT"/>
            </a:p>
          </p:txBody>
        </p:sp>
        <p:sp>
          <p:nvSpPr>
            <p:cNvPr id="12" name="TextBox 12"/>
            <p:cNvSpPr txBox="1"/>
            <p:nvPr/>
          </p:nvSpPr>
          <p:spPr>
            <a:xfrm>
              <a:off x="0" y="-57150"/>
              <a:ext cx="1017562" cy="29515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28700" y="6459586"/>
            <a:ext cx="3914235" cy="915539"/>
            <a:chOff x="0" y="0"/>
            <a:chExt cx="1017562" cy="238008"/>
          </a:xfrm>
        </p:grpSpPr>
        <p:sp>
          <p:nvSpPr>
            <p:cNvPr id="14" name="Freeform 14"/>
            <p:cNvSpPr/>
            <p:nvPr/>
          </p:nvSpPr>
          <p:spPr>
            <a:xfrm>
              <a:off x="0" y="0"/>
              <a:ext cx="1017562" cy="238008"/>
            </a:xfrm>
            <a:custGeom>
              <a:avLst/>
              <a:gdLst/>
              <a:ahLst/>
              <a:cxnLst/>
              <a:rect l="l" t="t" r="r" b="b"/>
              <a:pathLst>
                <a:path w="1017562" h="238008">
                  <a:moveTo>
                    <a:pt x="0" y="0"/>
                  </a:moveTo>
                  <a:lnTo>
                    <a:pt x="1017562" y="0"/>
                  </a:lnTo>
                  <a:lnTo>
                    <a:pt x="1017562" y="238008"/>
                  </a:lnTo>
                  <a:lnTo>
                    <a:pt x="0" y="238008"/>
                  </a:lnTo>
                  <a:close/>
                </a:path>
              </a:pathLst>
            </a:custGeom>
            <a:solidFill>
              <a:srgbClr val="202020"/>
            </a:solidFill>
            <a:ln cap="sq">
              <a:noFill/>
              <a:prstDash val="solid"/>
              <a:miter/>
            </a:ln>
          </p:spPr>
          <p:txBody>
            <a:bodyPr/>
            <a:lstStyle/>
            <a:p>
              <a:endParaRPr lang="it-IT"/>
            </a:p>
          </p:txBody>
        </p:sp>
        <p:sp>
          <p:nvSpPr>
            <p:cNvPr id="15" name="TextBox 15"/>
            <p:cNvSpPr txBox="1"/>
            <p:nvPr/>
          </p:nvSpPr>
          <p:spPr>
            <a:xfrm>
              <a:off x="0" y="-57150"/>
              <a:ext cx="1017562" cy="295158"/>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9944596" y="1028700"/>
            <a:ext cx="5843482" cy="8229600"/>
            <a:chOff x="0" y="0"/>
            <a:chExt cx="7791309" cy="10972800"/>
          </a:xfrm>
        </p:grpSpPr>
        <p:pic>
          <p:nvPicPr>
            <p:cNvPr id="17" name="Picture 17"/>
            <p:cNvPicPr>
              <a:picLocks noChangeAspect="1"/>
            </p:cNvPicPr>
            <p:nvPr/>
          </p:nvPicPr>
          <p:blipFill>
            <a:blip r:embed="rId2"/>
            <a:srcRect l="30029" r="30029"/>
            <a:stretch>
              <a:fillRect/>
            </a:stretch>
          </p:blipFill>
          <p:spPr>
            <a:xfrm>
              <a:off x="0" y="0"/>
              <a:ext cx="7791309" cy="10972800"/>
            </a:xfrm>
            <a:prstGeom prst="rect">
              <a:avLst/>
            </a:prstGeom>
          </p:spPr>
        </p:pic>
      </p:grpSp>
      <p:grpSp>
        <p:nvGrpSpPr>
          <p:cNvPr id="18" name="Group 18"/>
          <p:cNvGrpSpPr/>
          <p:nvPr/>
        </p:nvGrpSpPr>
        <p:grpSpPr>
          <a:xfrm>
            <a:off x="2220224" y="0"/>
            <a:ext cx="16067776" cy="769908"/>
            <a:chOff x="0" y="0"/>
            <a:chExt cx="4231842" cy="202774"/>
          </a:xfrm>
        </p:grpSpPr>
        <p:sp>
          <p:nvSpPr>
            <p:cNvPr id="19" name="Freeform 19"/>
            <p:cNvSpPr/>
            <p:nvPr/>
          </p:nvSpPr>
          <p:spPr>
            <a:xfrm>
              <a:off x="0" y="0"/>
              <a:ext cx="4231842" cy="202774"/>
            </a:xfrm>
            <a:custGeom>
              <a:avLst/>
              <a:gdLst/>
              <a:ahLst/>
              <a:cxnLst/>
              <a:rect l="l" t="t" r="r" b="b"/>
              <a:pathLst>
                <a:path w="4231842" h="202774">
                  <a:moveTo>
                    <a:pt x="0" y="0"/>
                  </a:moveTo>
                  <a:lnTo>
                    <a:pt x="4231842" y="0"/>
                  </a:lnTo>
                  <a:lnTo>
                    <a:pt x="4231842" y="202774"/>
                  </a:lnTo>
                  <a:lnTo>
                    <a:pt x="0" y="202774"/>
                  </a:lnTo>
                  <a:close/>
                </a:path>
              </a:pathLst>
            </a:custGeom>
            <a:solidFill>
              <a:srgbClr val="000000"/>
            </a:solidFill>
          </p:spPr>
          <p:txBody>
            <a:bodyPr/>
            <a:lstStyle/>
            <a:p>
              <a:endParaRPr lang="it-IT"/>
            </a:p>
          </p:txBody>
        </p:sp>
        <p:sp>
          <p:nvSpPr>
            <p:cNvPr id="20" name="TextBox 20"/>
            <p:cNvSpPr txBox="1"/>
            <p:nvPr/>
          </p:nvSpPr>
          <p:spPr>
            <a:xfrm>
              <a:off x="0" y="9525"/>
              <a:ext cx="4231842"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21" name="Group 21"/>
          <p:cNvGrpSpPr/>
          <p:nvPr/>
        </p:nvGrpSpPr>
        <p:grpSpPr>
          <a:xfrm>
            <a:off x="0" y="0"/>
            <a:ext cx="2220224" cy="769908"/>
            <a:chOff x="0" y="0"/>
            <a:chExt cx="584750" cy="202774"/>
          </a:xfrm>
        </p:grpSpPr>
        <p:sp>
          <p:nvSpPr>
            <p:cNvPr id="22" name="Freeform 22"/>
            <p:cNvSpPr/>
            <p:nvPr/>
          </p:nvSpPr>
          <p:spPr>
            <a:xfrm>
              <a:off x="0" y="0"/>
              <a:ext cx="584750" cy="202774"/>
            </a:xfrm>
            <a:custGeom>
              <a:avLst/>
              <a:gdLst/>
              <a:ahLst/>
              <a:cxnLst/>
              <a:rect l="l" t="t" r="r" b="b"/>
              <a:pathLst>
                <a:path w="584750" h="202774">
                  <a:moveTo>
                    <a:pt x="0" y="0"/>
                  </a:moveTo>
                  <a:lnTo>
                    <a:pt x="584750" y="0"/>
                  </a:lnTo>
                  <a:lnTo>
                    <a:pt x="584750" y="202774"/>
                  </a:lnTo>
                  <a:lnTo>
                    <a:pt x="0" y="202774"/>
                  </a:lnTo>
                  <a:close/>
                </a:path>
              </a:pathLst>
            </a:custGeom>
            <a:solidFill>
              <a:srgbClr val="A97658"/>
            </a:solidFill>
          </p:spPr>
          <p:txBody>
            <a:bodyPr/>
            <a:lstStyle/>
            <a:p>
              <a:endParaRPr lang="it-IT"/>
            </a:p>
          </p:txBody>
        </p:sp>
        <p:sp>
          <p:nvSpPr>
            <p:cNvPr id="23" name="TextBox 23"/>
            <p:cNvSpPr txBox="1"/>
            <p:nvPr/>
          </p:nvSpPr>
          <p:spPr>
            <a:xfrm>
              <a:off x="0" y="-57150"/>
              <a:ext cx="584750" cy="259924"/>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277724" y="8866505"/>
            <a:ext cx="598067" cy="391795"/>
          </a:xfrm>
          <a:prstGeom prst="rect">
            <a:avLst/>
          </a:prstGeom>
        </p:spPr>
        <p:txBody>
          <a:bodyPr lIns="0" tIns="0" rIns="0" bIns="0" rtlCol="0" anchor="t">
            <a:spAutoFit/>
          </a:bodyPr>
          <a:lstStyle/>
          <a:p>
            <a:pPr algn="ctr">
              <a:lnSpc>
                <a:spcPts val="3079"/>
              </a:lnSpc>
            </a:pPr>
            <a:r>
              <a:rPr lang="en-US" sz="2199">
                <a:solidFill>
                  <a:srgbClr val="FFFFFF"/>
                </a:solidFill>
                <a:latin typeface="Poppins Ultra-Bold"/>
              </a:rPr>
              <a:t>07</a:t>
            </a:r>
          </a:p>
        </p:txBody>
      </p:sp>
      <p:sp>
        <p:nvSpPr>
          <p:cNvPr id="25" name="TextBox 25"/>
          <p:cNvSpPr txBox="1"/>
          <p:nvPr/>
        </p:nvSpPr>
        <p:spPr>
          <a:xfrm>
            <a:off x="1170362" y="3699711"/>
            <a:ext cx="3557545" cy="508053"/>
          </a:xfrm>
          <a:prstGeom prst="rect">
            <a:avLst/>
          </a:prstGeom>
        </p:spPr>
        <p:txBody>
          <a:bodyPr lIns="0" tIns="0" rIns="0" bIns="0" rtlCol="0" anchor="t">
            <a:spAutoFit/>
          </a:bodyPr>
          <a:lstStyle/>
          <a:p>
            <a:pPr algn="ctr">
              <a:lnSpc>
                <a:spcPts val="4020"/>
              </a:lnSpc>
            </a:pPr>
            <a:r>
              <a:rPr lang="en-US" sz="2871">
                <a:solidFill>
                  <a:srgbClr val="FFFFFF"/>
                </a:solidFill>
                <a:latin typeface="Poppins Ultra-Bold"/>
              </a:rPr>
              <a:t>RICONOSCIMENTO</a:t>
            </a:r>
          </a:p>
        </p:txBody>
      </p:sp>
      <p:sp>
        <p:nvSpPr>
          <p:cNvPr id="26" name="TextBox 26"/>
          <p:cNvSpPr txBox="1"/>
          <p:nvPr/>
        </p:nvSpPr>
        <p:spPr>
          <a:xfrm>
            <a:off x="1298497" y="6626879"/>
            <a:ext cx="3503141" cy="508053"/>
          </a:xfrm>
          <a:prstGeom prst="rect">
            <a:avLst/>
          </a:prstGeom>
        </p:spPr>
        <p:txBody>
          <a:bodyPr lIns="0" tIns="0" rIns="0" bIns="0" rtlCol="0" anchor="t">
            <a:spAutoFit/>
          </a:bodyPr>
          <a:lstStyle/>
          <a:p>
            <a:pPr algn="ctr">
              <a:lnSpc>
                <a:spcPts val="4020"/>
              </a:lnSpc>
            </a:pPr>
            <a:r>
              <a:rPr lang="en-US" sz="2871">
                <a:solidFill>
                  <a:srgbClr val="FFFFFF"/>
                </a:solidFill>
                <a:latin typeface="Poppins Ultra-Bold"/>
              </a:rPr>
              <a:t>CLASSIFICAZIONE</a:t>
            </a:r>
          </a:p>
        </p:txBody>
      </p:sp>
      <p:sp>
        <p:nvSpPr>
          <p:cNvPr id="27" name="TextBox 27"/>
          <p:cNvSpPr txBox="1"/>
          <p:nvPr/>
        </p:nvSpPr>
        <p:spPr>
          <a:xfrm>
            <a:off x="2167181" y="4645914"/>
            <a:ext cx="6180695" cy="1387608"/>
          </a:xfrm>
          <a:prstGeom prst="rect">
            <a:avLst/>
          </a:prstGeom>
        </p:spPr>
        <p:txBody>
          <a:bodyPr lIns="0" tIns="0" rIns="0" bIns="0" rtlCol="0" anchor="t">
            <a:spAutoFit/>
          </a:bodyPr>
          <a:lstStyle/>
          <a:p>
            <a:pPr algn="just">
              <a:lnSpc>
                <a:spcPts val="2245"/>
              </a:lnSpc>
            </a:pPr>
            <a:r>
              <a:rPr lang="en-US" sz="1603">
                <a:solidFill>
                  <a:srgbClr val="202020"/>
                </a:solidFill>
                <a:latin typeface="Poppins"/>
              </a:rPr>
              <a:t>Uno degli usi più comuni della dinamica della digitazione è il riconoscimento dell'utente. Le aziende e le organizzazioni possono utilizzare questi dati per verificare l'identità di un individuo in maniera discreta e continua, senza richiedere interventi diretti o periodici da parte dell'utente. </a:t>
            </a:r>
          </a:p>
        </p:txBody>
      </p:sp>
      <p:sp>
        <p:nvSpPr>
          <p:cNvPr id="28" name="TextBox 28"/>
          <p:cNvSpPr txBox="1"/>
          <p:nvPr/>
        </p:nvSpPr>
        <p:spPr>
          <a:xfrm>
            <a:off x="2167181" y="7569041"/>
            <a:ext cx="6180695" cy="1111464"/>
          </a:xfrm>
          <a:prstGeom prst="rect">
            <a:avLst/>
          </a:prstGeom>
        </p:spPr>
        <p:txBody>
          <a:bodyPr lIns="0" tIns="0" rIns="0" bIns="0" rtlCol="0" anchor="t">
            <a:spAutoFit/>
          </a:bodyPr>
          <a:lstStyle/>
          <a:p>
            <a:pPr algn="just">
              <a:lnSpc>
                <a:spcPts val="2245"/>
              </a:lnSpc>
            </a:pPr>
            <a:r>
              <a:rPr lang="en-US" sz="1603">
                <a:solidFill>
                  <a:srgbClr val="202020"/>
                </a:solidFill>
                <a:latin typeface="Poppins"/>
              </a:rPr>
              <a:t>Il focus principale del presente lavoro, tuttavia, riguarda l'utilizzo della keystrokes dynamics per la classificazione dei soggetti secondo caratteristiche demografiche quali genere, età, lingua parlata e area geografica di provenienza. </a:t>
            </a:r>
          </a:p>
        </p:txBody>
      </p:sp>
      <p:sp>
        <p:nvSpPr>
          <p:cNvPr id="29" name="TextBox 29"/>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30" name="TextBox 30"/>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31" name="TextBox 31"/>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32" name="TextBox 32"/>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33" name="TextBox 33"/>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4" name="TextBox 34"/>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35" name="TextBox 35"/>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3227" y="2300358"/>
            <a:ext cx="965776" cy="965776"/>
          </a:xfrm>
          <a:custGeom>
            <a:avLst/>
            <a:gdLst/>
            <a:ahLst/>
            <a:cxnLst/>
            <a:rect l="l" t="t" r="r" b="b"/>
            <a:pathLst>
              <a:path w="965776" h="965776">
                <a:moveTo>
                  <a:pt x="0" y="0"/>
                </a:moveTo>
                <a:lnTo>
                  <a:pt x="965775" y="0"/>
                </a:lnTo>
                <a:lnTo>
                  <a:pt x="965775" y="965776"/>
                </a:lnTo>
                <a:lnTo>
                  <a:pt x="0" y="965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0043227" y="6846155"/>
            <a:ext cx="965776" cy="965776"/>
          </a:xfrm>
          <a:custGeom>
            <a:avLst/>
            <a:gdLst/>
            <a:ahLst/>
            <a:cxnLst/>
            <a:rect l="l" t="t" r="r" b="b"/>
            <a:pathLst>
              <a:path w="965776" h="965776">
                <a:moveTo>
                  <a:pt x="0" y="0"/>
                </a:moveTo>
                <a:lnTo>
                  <a:pt x="965775" y="0"/>
                </a:lnTo>
                <a:lnTo>
                  <a:pt x="965775" y="965775"/>
                </a:lnTo>
                <a:lnTo>
                  <a:pt x="0" y="9657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a:off x="10043227" y="4560517"/>
            <a:ext cx="965776" cy="965776"/>
          </a:xfrm>
          <a:custGeom>
            <a:avLst/>
            <a:gdLst/>
            <a:ahLst/>
            <a:cxnLst/>
            <a:rect l="l" t="t" r="r" b="b"/>
            <a:pathLst>
              <a:path w="965776" h="965776">
                <a:moveTo>
                  <a:pt x="0" y="0"/>
                </a:moveTo>
                <a:lnTo>
                  <a:pt x="965775" y="0"/>
                </a:lnTo>
                <a:lnTo>
                  <a:pt x="965775" y="965775"/>
                </a:lnTo>
                <a:lnTo>
                  <a:pt x="0" y="965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5" name="TextBox 5"/>
          <p:cNvSpPr txBox="1"/>
          <p:nvPr/>
        </p:nvSpPr>
        <p:spPr>
          <a:xfrm>
            <a:off x="2168435" y="1171575"/>
            <a:ext cx="7153194" cy="1191235"/>
          </a:xfrm>
          <a:prstGeom prst="rect">
            <a:avLst/>
          </a:prstGeom>
        </p:spPr>
        <p:txBody>
          <a:bodyPr lIns="0" tIns="0" rIns="0" bIns="0" rtlCol="0" anchor="t">
            <a:spAutoFit/>
          </a:bodyPr>
          <a:lstStyle/>
          <a:p>
            <a:pPr algn="l">
              <a:lnSpc>
                <a:spcPts val="8955"/>
              </a:lnSpc>
            </a:pPr>
            <a:r>
              <a:rPr lang="en-US" sz="8780">
                <a:solidFill>
                  <a:srgbClr val="202020"/>
                </a:solidFill>
                <a:latin typeface="Object Sans Ultra-Bold"/>
              </a:rPr>
              <a:t>PROBLEMA</a:t>
            </a:r>
          </a:p>
        </p:txBody>
      </p:sp>
      <p:sp>
        <p:nvSpPr>
          <p:cNvPr id="6" name="TextBox 6"/>
          <p:cNvSpPr txBox="1"/>
          <p:nvPr/>
        </p:nvSpPr>
        <p:spPr>
          <a:xfrm>
            <a:off x="2220224" y="2108219"/>
            <a:ext cx="7153194" cy="3468707"/>
          </a:xfrm>
          <a:prstGeom prst="rect">
            <a:avLst/>
          </a:prstGeom>
        </p:spPr>
        <p:txBody>
          <a:bodyPr lIns="0" tIns="0" rIns="0" bIns="0" rtlCol="0" anchor="t">
            <a:spAutoFit/>
          </a:bodyPr>
          <a:lstStyle/>
          <a:p>
            <a:pPr algn="just">
              <a:lnSpc>
                <a:spcPts val="2520"/>
              </a:lnSpc>
            </a:pPr>
            <a:r>
              <a:rPr lang="en-US" sz="1800">
                <a:solidFill>
                  <a:srgbClr val="202020"/>
                </a:solidFill>
                <a:latin typeface="Poppins"/>
              </a:rPr>
              <a:t>Uno dei principali vantaggi della keystroke dynamics è che non richiede attrezzature o hardware speciali. Utilizza invece i semplici dati già generati dalla tastiera dell'utente durante la digitazione. Un altro vantaggio è che non richiede la raccolta di dati sensibili. A differenza di altre forme di riconoscimento biometrico, come il riconoscimento facciale, la keystroke dynamics non utilizza informazioni personali o immagini, ma analizza semplicemente il modo in cui un utente digita, in maniera non invasiva e trasparente per lo stesso.</a:t>
            </a:r>
          </a:p>
          <a:p>
            <a:pPr algn="just">
              <a:lnSpc>
                <a:spcPts val="2520"/>
              </a:lnSpc>
            </a:pPr>
            <a:r>
              <a:rPr lang="en-US" sz="1800">
                <a:solidFill>
                  <a:srgbClr val="202020"/>
                </a:solidFill>
                <a:latin typeface="Poppins"/>
              </a:rPr>
              <a:t> </a:t>
            </a:r>
          </a:p>
          <a:p>
            <a:pPr algn="just">
              <a:lnSpc>
                <a:spcPts val="2520"/>
              </a:lnSpc>
            </a:pPr>
            <a:endParaRPr lang="en-US" sz="1800">
              <a:solidFill>
                <a:srgbClr val="202020"/>
              </a:solidFill>
              <a:latin typeface="Poppins"/>
            </a:endParaRPr>
          </a:p>
        </p:txBody>
      </p:sp>
      <p:grpSp>
        <p:nvGrpSpPr>
          <p:cNvPr id="7" name="Group 7"/>
          <p:cNvGrpSpPr/>
          <p:nvPr/>
        </p:nvGrpSpPr>
        <p:grpSpPr>
          <a:xfrm>
            <a:off x="2168435" y="5286363"/>
            <a:ext cx="6975565" cy="3971937"/>
            <a:chOff x="0" y="0"/>
            <a:chExt cx="9300753" cy="5295916"/>
          </a:xfrm>
        </p:grpSpPr>
        <p:pic>
          <p:nvPicPr>
            <p:cNvPr id="8" name="Picture 8"/>
            <p:cNvPicPr>
              <a:picLocks noChangeAspect="1"/>
            </p:cNvPicPr>
            <p:nvPr/>
          </p:nvPicPr>
          <p:blipFill>
            <a:blip r:embed="rId6"/>
            <a:srcRect l="429" r="429"/>
            <a:stretch>
              <a:fillRect/>
            </a:stretch>
          </p:blipFill>
          <p:spPr>
            <a:xfrm>
              <a:off x="0" y="0"/>
              <a:ext cx="9300753" cy="5295916"/>
            </a:xfrm>
            <a:prstGeom prst="rect">
              <a:avLst/>
            </a:prstGeom>
          </p:spPr>
        </p:pic>
      </p:grpSp>
      <p:sp>
        <p:nvSpPr>
          <p:cNvPr id="9" name="AutoShape 9"/>
          <p:cNvSpPr/>
          <p:nvPr/>
        </p:nvSpPr>
        <p:spPr>
          <a:xfrm>
            <a:off x="17594053" y="0"/>
            <a:ext cx="0" cy="10287000"/>
          </a:xfrm>
          <a:prstGeom prst="line">
            <a:avLst/>
          </a:prstGeom>
          <a:ln w="38100" cap="flat">
            <a:solidFill>
              <a:srgbClr val="AA7D55"/>
            </a:solidFill>
            <a:prstDash val="solid"/>
            <a:headEnd type="none" w="sm" len="sm"/>
            <a:tailEnd type="none" w="sm" len="sm"/>
          </a:ln>
        </p:spPr>
        <p:txBody>
          <a:bodyPr/>
          <a:lstStyle/>
          <a:p>
            <a:endParaRPr lang="it-IT"/>
          </a:p>
        </p:txBody>
      </p:sp>
      <p:grpSp>
        <p:nvGrpSpPr>
          <p:cNvPr id="10" name="Group 10"/>
          <p:cNvGrpSpPr/>
          <p:nvPr/>
        </p:nvGrpSpPr>
        <p:grpSpPr>
          <a:xfrm>
            <a:off x="2220224" y="0"/>
            <a:ext cx="16067776" cy="769908"/>
            <a:chOff x="0" y="0"/>
            <a:chExt cx="4231842" cy="202774"/>
          </a:xfrm>
        </p:grpSpPr>
        <p:sp>
          <p:nvSpPr>
            <p:cNvPr id="11" name="Freeform 11"/>
            <p:cNvSpPr/>
            <p:nvPr/>
          </p:nvSpPr>
          <p:spPr>
            <a:xfrm>
              <a:off x="0" y="0"/>
              <a:ext cx="4231842" cy="202774"/>
            </a:xfrm>
            <a:custGeom>
              <a:avLst/>
              <a:gdLst/>
              <a:ahLst/>
              <a:cxnLst/>
              <a:rect l="l" t="t" r="r" b="b"/>
              <a:pathLst>
                <a:path w="4231842" h="202774">
                  <a:moveTo>
                    <a:pt x="0" y="0"/>
                  </a:moveTo>
                  <a:lnTo>
                    <a:pt x="4231842" y="0"/>
                  </a:lnTo>
                  <a:lnTo>
                    <a:pt x="4231842" y="202774"/>
                  </a:lnTo>
                  <a:lnTo>
                    <a:pt x="0" y="202774"/>
                  </a:lnTo>
                  <a:close/>
                </a:path>
              </a:pathLst>
            </a:custGeom>
            <a:solidFill>
              <a:srgbClr val="000000"/>
            </a:solidFill>
          </p:spPr>
          <p:txBody>
            <a:bodyPr/>
            <a:lstStyle/>
            <a:p>
              <a:endParaRPr lang="it-IT"/>
            </a:p>
          </p:txBody>
        </p:sp>
        <p:sp>
          <p:nvSpPr>
            <p:cNvPr id="12" name="TextBox 12"/>
            <p:cNvSpPr txBox="1"/>
            <p:nvPr/>
          </p:nvSpPr>
          <p:spPr>
            <a:xfrm>
              <a:off x="0" y="9525"/>
              <a:ext cx="4231842"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3" name="Group 13"/>
          <p:cNvGrpSpPr/>
          <p:nvPr/>
        </p:nvGrpSpPr>
        <p:grpSpPr>
          <a:xfrm>
            <a:off x="0" y="0"/>
            <a:ext cx="2220224" cy="769908"/>
            <a:chOff x="0" y="0"/>
            <a:chExt cx="584750" cy="202774"/>
          </a:xfrm>
        </p:grpSpPr>
        <p:sp>
          <p:nvSpPr>
            <p:cNvPr id="14" name="Freeform 14"/>
            <p:cNvSpPr/>
            <p:nvPr/>
          </p:nvSpPr>
          <p:spPr>
            <a:xfrm>
              <a:off x="0" y="0"/>
              <a:ext cx="584750" cy="202774"/>
            </a:xfrm>
            <a:custGeom>
              <a:avLst/>
              <a:gdLst/>
              <a:ahLst/>
              <a:cxnLst/>
              <a:rect l="l" t="t" r="r" b="b"/>
              <a:pathLst>
                <a:path w="584750" h="202774">
                  <a:moveTo>
                    <a:pt x="0" y="0"/>
                  </a:moveTo>
                  <a:lnTo>
                    <a:pt x="584750" y="0"/>
                  </a:lnTo>
                  <a:lnTo>
                    <a:pt x="584750" y="202774"/>
                  </a:lnTo>
                  <a:lnTo>
                    <a:pt x="0" y="202774"/>
                  </a:lnTo>
                  <a:close/>
                </a:path>
              </a:pathLst>
            </a:custGeom>
            <a:solidFill>
              <a:srgbClr val="A97658"/>
            </a:solidFill>
          </p:spPr>
          <p:txBody>
            <a:bodyPr/>
            <a:lstStyle/>
            <a:p>
              <a:endParaRPr lang="it-IT"/>
            </a:p>
          </p:txBody>
        </p:sp>
        <p:sp>
          <p:nvSpPr>
            <p:cNvPr id="15" name="TextBox 15"/>
            <p:cNvSpPr txBox="1"/>
            <p:nvPr/>
          </p:nvSpPr>
          <p:spPr>
            <a:xfrm>
              <a:off x="0" y="-57150"/>
              <a:ext cx="584750" cy="259924"/>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1300978" y="2199666"/>
            <a:ext cx="3867555" cy="495897"/>
          </a:xfrm>
          <a:prstGeom prst="rect">
            <a:avLst/>
          </a:prstGeom>
        </p:spPr>
        <p:txBody>
          <a:bodyPr lIns="0" tIns="0" rIns="0" bIns="0" rtlCol="0" anchor="t">
            <a:spAutoFit/>
          </a:bodyPr>
          <a:lstStyle/>
          <a:p>
            <a:pPr algn="l">
              <a:lnSpc>
                <a:spcPts val="3849"/>
              </a:lnSpc>
            </a:pPr>
            <a:r>
              <a:rPr lang="en-US" sz="2749">
                <a:solidFill>
                  <a:srgbClr val="202020"/>
                </a:solidFill>
                <a:latin typeface="Poppins Ultra-Bold"/>
              </a:rPr>
              <a:t>Primo problema</a:t>
            </a:r>
          </a:p>
        </p:txBody>
      </p:sp>
      <p:sp>
        <p:nvSpPr>
          <p:cNvPr id="17" name="TextBox 17"/>
          <p:cNvSpPr txBox="1"/>
          <p:nvPr/>
        </p:nvSpPr>
        <p:spPr>
          <a:xfrm>
            <a:off x="11300978" y="6745462"/>
            <a:ext cx="3867555" cy="495897"/>
          </a:xfrm>
          <a:prstGeom prst="rect">
            <a:avLst/>
          </a:prstGeom>
        </p:spPr>
        <p:txBody>
          <a:bodyPr lIns="0" tIns="0" rIns="0" bIns="0" rtlCol="0" anchor="t">
            <a:spAutoFit/>
          </a:bodyPr>
          <a:lstStyle/>
          <a:p>
            <a:pPr algn="l">
              <a:lnSpc>
                <a:spcPts val="3849"/>
              </a:lnSpc>
            </a:pPr>
            <a:r>
              <a:rPr lang="en-US" sz="2749">
                <a:solidFill>
                  <a:srgbClr val="202020"/>
                </a:solidFill>
                <a:latin typeface="Poppins Ultra-Bold"/>
              </a:rPr>
              <a:t>Terzo problema</a:t>
            </a:r>
          </a:p>
        </p:txBody>
      </p:sp>
      <p:sp>
        <p:nvSpPr>
          <p:cNvPr id="18" name="TextBox 18"/>
          <p:cNvSpPr txBox="1"/>
          <p:nvPr/>
        </p:nvSpPr>
        <p:spPr>
          <a:xfrm>
            <a:off x="11300978" y="4474792"/>
            <a:ext cx="3867555" cy="495897"/>
          </a:xfrm>
          <a:prstGeom prst="rect">
            <a:avLst/>
          </a:prstGeom>
        </p:spPr>
        <p:txBody>
          <a:bodyPr lIns="0" tIns="0" rIns="0" bIns="0" rtlCol="0" anchor="t">
            <a:spAutoFit/>
          </a:bodyPr>
          <a:lstStyle/>
          <a:p>
            <a:pPr algn="l">
              <a:lnSpc>
                <a:spcPts val="3849"/>
              </a:lnSpc>
            </a:pPr>
            <a:r>
              <a:rPr lang="en-US" sz="2749">
                <a:solidFill>
                  <a:srgbClr val="202020"/>
                </a:solidFill>
                <a:latin typeface="Poppins Ultra-Bold"/>
              </a:rPr>
              <a:t>Secondo problema</a:t>
            </a:r>
          </a:p>
        </p:txBody>
      </p:sp>
      <p:sp>
        <p:nvSpPr>
          <p:cNvPr id="19" name="TextBox 19"/>
          <p:cNvSpPr txBox="1"/>
          <p:nvPr/>
        </p:nvSpPr>
        <p:spPr>
          <a:xfrm>
            <a:off x="10134314" y="2454562"/>
            <a:ext cx="781737" cy="571642"/>
          </a:xfrm>
          <a:prstGeom prst="rect">
            <a:avLst/>
          </a:prstGeom>
        </p:spPr>
        <p:txBody>
          <a:bodyPr lIns="0" tIns="0" rIns="0" bIns="0" rtlCol="0" anchor="t">
            <a:spAutoFit/>
          </a:bodyPr>
          <a:lstStyle/>
          <a:p>
            <a:pPr algn="ctr">
              <a:lnSpc>
                <a:spcPts val="4490"/>
              </a:lnSpc>
            </a:pPr>
            <a:r>
              <a:rPr lang="en-US" sz="3207">
                <a:solidFill>
                  <a:srgbClr val="FFFFFF"/>
                </a:solidFill>
                <a:latin typeface="Poppins Ultra-Bold"/>
              </a:rPr>
              <a:t>01</a:t>
            </a:r>
          </a:p>
        </p:txBody>
      </p:sp>
      <p:sp>
        <p:nvSpPr>
          <p:cNvPr id="20" name="TextBox 20"/>
          <p:cNvSpPr txBox="1"/>
          <p:nvPr/>
        </p:nvSpPr>
        <p:spPr>
          <a:xfrm>
            <a:off x="10134314" y="7000359"/>
            <a:ext cx="781737" cy="571642"/>
          </a:xfrm>
          <a:prstGeom prst="rect">
            <a:avLst/>
          </a:prstGeom>
        </p:spPr>
        <p:txBody>
          <a:bodyPr lIns="0" tIns="0" rIns="0" bIns="0" rtlCol="0" anchor="t">
            <a:spAutoFit/>
          </a:bodyPr>
          <a:lstStyle/>
          <a:p>
            <a:pPr algn="ctr">
              <a:lnSpc>
                <a:spcPts val="4490"/>
              </a:lnSpc>
            </a:pPr>
            <a:r>
              <a:rPr lang="en-US" sz="3207">
                <a:solidFill>
                  <a:srgbClr val="FFFFFF"/>
                </a:solidFill>
                <a:latin typeface="Poppins Ultra-Bold"/>
              </a:rPr>
              <a:t>03</a:t>
            </a:r>
          </a:p>
        </p:txBody>
      </p:sp>
      <p:sp>
        <p:nvSpPr>
          <p:cNvPr id="21" name="TextBox 21"/>
          <p:cNvSpPr txBox="1"/>
          <p:nvPr/>
        </p:nvSpPr>
        <p:spPr>
          <a:xfrm>
            <a:off x="10135246" y="4714721"/>
            <a:ext cx="781737" cy="571642"/>
          </a:xfrm>
          <a:prstGeom prst="rect">
            <a:avLst/>
          </a:prstGeom>
        </p:spPr>
        <p:txBody>
          <a:bodyPr lIns="0" tIns="0" rIns="0" bIns="0" rtlCol="0" anchor="t">
            <a:spAutoFit/>
          </a:bodyPr>
          <a:lstStyle/>
          <a:p>
            <a:pPr algn="ctr">
              <a:lnSpc>
                <a:spcPts val="4490"/>
              </a:lnSpc>
            </a:pPr>
            <a:r>
              <a:rPr lang="en-US" sz="3207">
                <a:solidFill>
                  <a:srgbClr val="202020"/>
                </a:solidFill>
                <a:latin typeface="Poppins Ultra-Bold"/>
              </a:rPr>
              <a:t>02</a:t>
            </a:r>
          </a:p>
        </p:txBody>
      </p:sp>
      <p:sp>
        <p:nvSpPr>
          <p:cNvPr id="22" name="TextBox 22"/>
          <p:cNvSpPr txBox="1"/>
          <p:nvPr/>
        </p:nvSpPr>
        <p:spPr>
          <a:xfrm>
            <a:off x="11300978" y="2836097"/>
            <a:ext cx="5958322" cy="835320"/>
          </a:xfrm>
          <a:prstGeom prst="rect">
            <a:avLst/>
          </a:prstGeom>
        </p:spPr>
        <p:txBody>
          <a:bodyPr lIns="0" tIns="0" rIns="0" bIns="0" rtlCol="0" anchor="t">
            <a:spAutoFit/>
          </a:bodyPr>
          <a:lstStyle/>
          <a:p>
            <a:pPr algn="just">
              <a:lnSpc>
                <a:spcPts val="2245"/>
              </a:lnSpc>
            </a:pPr>
            <a:r>
              <a:rPr lang="en-US" sz="1603">
                <a:solidFill>
                  <a:srgbClr val="202020"/>
                </a:solidFill>
                <a:latin typeface="Poppins"/>
              </a:rPr>
              <a:t>Il primo problema riguarda la tipologia di tastiera utilizzata. I sistemi di rilevamento dei keystrokes su tastiere diverse possono produrre risultati diversi. </a:t>
            </a:r>
          </a:p>
        </p:txBody>
      </p:sp>
      <p:sp>
        <p:nvSpPr>
          <p:cNvPr id="23" name="TextBox 23"/>
          <p:cNvSpPr txBox="1"/>
          <p:nvPr/>
        </p:nvSpPr>
        <p:spPr>
          <a:xfrm>
            <a:off x="11300978" y="7381894"/>
            <a:ext cx="5958322" cy="1111464"/>
          </a:xfrm>
          <a:prstGeom prst="rect">
            <a:avLst/>
          </a:prstGeom>
        </p:spPr>
        <p:txBody>
          <a:bodyPr lIns="0" tIns="0" rIns="0" bIns="0" rtlCol="0" anchor="t">
            <a:spAutoFit/>
          </a:bodyPr>
          <a:lstStyle/>
          <a:p>
            <a:pPr algn="just">
              <a:lnSpc>
                <a:spcPts val="2245"/>
              </a:lnSpc>
            </a:pPr>
            <a:r>
              <a:rPr lang="en-US" sz="1603">
                <a:solidFill>
                  <a:srgbClr val="202020"/>
                </a:solidFill>
                <a:latin typeface="Poppins"/>
              </a:rPr>
              <a:t>Il terzo problema è relativo a fattori esterni che possono influenzare l’utente durante la scrittura di frasi: distrazioni, infortuni, stanchezza o condizioni ambientali. </a:t>
            </a:r>
          </a:p>
          <a:p>
            <a:pPr algn="just">
              <a:lnSpc>
                <a:spcPts val="2245"/>
              </a:lnSpc>
            </a:pPr>
            <a:endParaRPr lang="en-US" sz="1603">
              <a:solidFill>
                <a:srgbClr val="202020"/>
              </a:solidFill>
              <a:latin typeface="Poppins"/>
            </a:endParaRPr>
          </a:p>
        </p:txBody>
      </p:sp>
      <p:sp>
        <p:nvSpPr>
          <p:cNvPr id="24" name="TextBox 24"/>
          <p:cNvSpPr txBox="1"/>
          <p:nvPr/>
        </p:nvSpPr>
        <p:spPr>
          <a:xfrm>
            <a:off x="11300978" y="5111223"/>
            <a:ext cx="5958322" cy="1387608"/>
          </a:xfrm>
          <a:prstGeom prst="rect">
            <a:avLst/>
          </a:prstGeom>
        </p:spPr>
        <p:txBody>
          <a:bodyPr lIns="0" tIns="0" rIns="0" bIns="0" rtlCol="0" anchor="t">
            <a:spAutoFit/>
          </a:bodyPr>
          <a:lstStyle/>
          <a:p>
            <a:pPr algn="just">
              <a:lnSpc>
                <a:spcPts val="2245"/>
              </a:lnSpc>
            </a:pPr>
            <a:r>
              <a:rPr lang="en-US" sz="1603">
                <a:solidFill>
                  <a:srgbClr val="202020"/>
                </a:solidFill>
                <a:latin typeface="Poppins"/>
              </a:rPr>
              <a:t>Il secondo problema riguarda il layout della tastiera. Un’utente che utilizza quotidianamente un tipo di layout di tastiera potrebbe non ottenere le stesse performance su un altro.</a:t>
            </a:r>
          </a:p>
          <a:p>
            <a:pPr algn="just">
              <a:lnSpc>
                <a:spcPts val="2245"/>
              </a:lnSpc>
            </a:pPr>
            <a:endParaRPr lang="en-US" sz="1603">
              <a:solidFill>
                <a:srgbClr val="202020"/>
              </a:solidFill>
              <a:latin typeface="Poppins"/>
            </a:endParaRPr>
          </a:p>
        </p:txBody>
      </p:sp>
      <p:sp>
        <p:nvSpPr>
          <p:cNvPr id="25" name="TextBox 25"/>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6" name="TextBox 26"/>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7" name="TextBox 27"/>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8" name="TextBox 28"/>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9" name="TextBox 29"/>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30" name="TextBox 30"/>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31" name="TextBox 31"/>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68" y="8940271"/>
            <a:ext cx="18288000" cy="19050"/>
          </a:xfrm>
          <a:prstGeom prst="line">
            <a:avLst/>
          </a:prstGeom>
          <a:ln w="38100" cap="flat">
            <a:solidFill>
              <a:srgbClr val="202020"/>
            </a:solidFill>
            <a:prstDash val="solid"/>
            <a:headEnd type="none" w="sm" len="sm"/>
            <a:tailEnd type="none" w="sm" len="sm"/>
          </a:ln>
        </p:spPr>
        <p:txBody>
          <a:bodyPr/>
          <a:lstStyle/>
          <a:p>
            <a:endParaRPr lang="it-IT"/>
          </a:p>
        </p:txBody>
      </p:sp>
      <p:grpSp>
        <p:nvGrpSpPr>
          <p:cNvPr id="3" name="Group 3"/>
          <p:cNvGrpSpPr/>
          <p:nvPr/>
        </p:nvGrpSpPr>
        <p:grpSpPr>
          <a:xfrm>
            <a:off x="2220224" y="0"/>
            <a:ext cx="16067776" cy="769908"/>
            <a:chOff x="0" y="0"/>
            <a:chExt cx="4231842" cy="202774"/>
          </a:xfrm>
        </p:grpSpPr>
        <p:sp>
          <p:nvSpPr>
            <p:cNvPr id="4" name="Freeform 4"/>
            <p:cNvSpPr/>
            <p:nvPr/>
          </p:nvSpPr>
          <p:spPr>
            <a:xfrm>
              <a:off x="0" y="0"/>
              <a:ext cx="4231842" cy="202774"/>
            </a:xfrm>
            <a:custGeom>
              <a:avLst/>
              <a:gdLst/>
              <a:ahLst/>
              <a:cxnLst/>
              <a:rect l="l" t="t" r="r" b="b"/>
              <a:pathLst>
                <a:path w="4231842" h="202774">
                  <a:moveTo>
                    <a:pt x="0" y="0"/>
                  </a:moveTo>
                  <a:lnTo>
                    <a:pt x="4231842" y="0"/>
                  </a:lnTo>
                  <a:lnTo>
                    <a:pt x="4231842" y="202774"/>
                  </a:lnTo>
                  <a:lnTo>
                    <a:pt x="0" y="202774"/>
                  </a:lnTo>
                  <a:close/>
                </a:path>
              </a:pathLst>
            </a:custGeom>
            <a:solidFill>
              <a:srgbClr val="000000"/>
            </a:solidFill>
          </p:spPr>
          <p:txBody>
            <a:bodyPr/>
            <a:lstStyle/>
            <a:p>
              <a:endParaRPr lang="it-IT"/>
            </a:p>
          </p:txBody>
        </p:sp>
        <p:sp>
          <p:nvSpPr>
            <p:cNvPr id="5" name="TextBox 5"/>
            <p:cNvSpPr txBox="1"/>
            <p:nvPr/>
          </p:nvSpPr>
          <p:spPr>
            <a:xfrm>
              <a:off x="0" y="9525"/>
              <a:ext cx="4231842"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6" name="Group 6"/>
          <p:cNvGrpSpPr/>
          <p:nvPr/>
        </p:nvGrpSpPr>
        <p:grpSpPr>
          <a:xfrm>
            <a:off x="0" y="0"/>
            <a:ext cx="2220224" cy="769908"/>
            <a:chOff x="0" y="0"/>
            <a:chExt cx="584750" cy="202774"/>
          </a:xfrm>
        </p:grpSpPr>
        <p:sp>
          <p:nvSpPr>
            <p:cNvPr id="7" name="Freeform 7"/>
            <p:cNvSpPr/>
            <p:nvPr/>
          </p:nvSpPr>
          <p:spPr>
            <a:xfrm>
              <a:off x="0" y="0"/>
              <a:ext cx="584750" cy="202774"/>
            </a:xfrm>
            <a:custGeom>
              <a:avLst/>
              <a:gdLst/>
              <a:ahLst/>
              <a:cxnLst/>
              <a:rect l="l" t="t" r="r" b="b"/>
              <a:pathLst>
                <a:path w="584750" h="202774">
                  <a:moveTo>
                    <a:pt x="0" y="0"/>
                  </a:moveTo>
                  <a:lnTo>
                    <a:pt x="584750" y="0"/>
                  </a:lnTo>
                  <a:lnTo>
                    <a:pt x="584750" y="202774"/>
                  </a:lnTo>
                  <a:lnTo>
                    <a:pt x="0" y="202774"/>
                  </a:lnTo>
                  <a:close/>
                </a:path>
              </a:pathLst>
            </a:custGeom>
            <a:solidFill>
              <a:srgbClr val="A97658"/>
            </a:solidFill>
          </p:spPr>
          <p:txBody>
            <a:bodyPr/>
            <a:lstStyle/>
            <a:p>
              <a:endParaRPr lang="it-IT"/>
            </a:p>
          </p:txBody>
        </p:sp>
        <p:sp>
          <p:nvSpPr>
            <p:cNvPr id="8" name="TextBox 8"/>
            <p:cNvSpPr txBox="1"/>
            <p:nvPr/>
          </p:nvSpPr>
          <p:spPr>
            <a:xfrm>
              <a:off x="0" y="-57150"/>
              <a:ext cx="584750" cy="25992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324939" y="2466307"/>
            <a:ext cx="3718750" cy="4114800"/>
          </a:xfrm>
          <a:custGeom>
            <a:avLst/>
            <a:gdLst/>
            <a:ahLst/>
            <a:cxnLst/>
            <a:rect l="l" t="t" r="r" b="b"/>
            <a:pathLst>
              <a:path w="3718750" h="4114800">
                <a:moveTo>
                  <a:pt x="0" y="0"/>
                </a:moveTo>
                <a:lnTo>
                  <a:pt x="3718751" y="0"/>
                </a:lnTo>
                <a:lnTo>
                  <a:pt x="371875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0" name="TextBox 10"/>
          <p:cNvSpPr txBox="1"/>
          <p:nvPr/>
        </p:nvSpPr>
        <p:spPr>
          <a:xfrm>
            <a:off x="894077" y="2552749"/>
            <a:ext cx="7956522" cy="5300626"/>
          </a:xfrm>
          <a:prstGeom prst="rect">
            <a:avLst/>
          </a:prstGeom>
        </p:spPr>
        <p:txBody>
          <a:bodyPr lIns="0" tIns="0" rIns="0" bIns="0" rtlCol="0" anchor="t">
            <a:spAutoFit/>
          </a:bodyPr>
          <a:lstStyle/>
          <a:p>
            <a:pPr algn="just">
              <a:lnSpc>
                <a:spcPts val="2800"/>
              </a:lnSpc>
            </a:pPr>
            <a:r>
              <a:rPr lang="en-US" sz="2000" dirty="0" err="1">
                <a:solidFill>
                  <a:srgbClr val="202020"/>
                </a:solidFill>
                <a:latin typeface="Poppins"/>
              </a:rPr>
              <a:t>L’approccio</a:t>
            </a:r>
            <a:r>
              <a:rPr lang="en-US" sz="2000" dirty="0">
                <a:solidFill>
                  <a:srgbClr val="202020"/>
                </a:solidFill>
                <a:latin typeface="Poppins"/>
              </a:rPr>
              <a:t> </a:t>
            </a:r>
            <a:r>
              <a:rPr lang="en-US" sz="2000" dirty="0" err="1">
                <a:solidFill>
                  <a:srgbClr val="202020"/>
                </a:solidFill>
                <a:latin typeface="Poppins"/>
              </a:rPr>
              <a:t>proposto</a:t>
            </a:r>
            <a:r>
              <a:rPr lang="en-US" sz="2000" dirty="0">
                <a:solidFill>
                  <a:srgbClr val="202020"/>
                </a:solidFill>
                <a:latin typeface="Poppins"/>
              </a:rPr>
              <a:t> </a:t>
            </a:r>
            <a:r>
              <a:rPr lang="en-US" sz="2000" dirty="0" err="1">
                <a:solidFill>
                  <a:srgbClr val="202020"/>
                </a:solidFill>
                <a:latin typeface="Poppins"/>
              </a:rPr>
              <a:t>si</a:t>
            </a:r>
            <a:r>
              <a:rPr lang="en-US" sz="2000" dirty="0">
                <a:solidFill>
                  <a:srgbClr val="202020"/>
                </a:solidFill>
                <a:latin typeface="Poppins"/>
              </a:rPr>
              <a:t> </a:t>
            </a:r>
            <a:r>
              <a:rPr lang="en-US" sz="2000" dirty="0" err="1">
                <a:solidFill>
                  <a:srgbClr val="202020"/>
                </a:solidFill>
                <a:latin typeface="Poppins"/>
              </a:rPr>
              <a:t>basa</a:t>
            </a:r>
            <a:r>
              <a:rPr lang="en-US" sz="2000" dirty="0">
                <a:solidFill>
                  <a:srgbClr val="202020"/>
                </a:solidFill>
                <a:latin typeface="Poppins"/>
              </a:rPr>
              <a:t> </a:t>
            </a:r>
            <a:r>
              <a:rPr lang="en-US" sz="2000" dirty="0" err="1">
                <a:solidFill>
                  <a:srgbClr val="202020"/>
                </a:solidFill>
                <a:latin typeface="Poppins"/>
              </a:rPr>
              <a:t>sull’idea</a:t>
            </a:r>
            <a:r>
              <a:rPr lang="en-US" sz="2000" dirty="0">
                <a:solidFill>
                  <a:srgbClr val="202020"/>
                </a:solidFill>
                <a:latin typeface="Poppins"/>
              </a:rPr>
              <a:t> </a:t>
            </a:r>
            <a:r>
              <a:rPr lang="en-US" sz="2000" dirty="0" err="1">
                <a:solidFill>
                  <a:srgbClr val="202020"/>
                </a:solidFill>
                <a:latin typeface="Poppins"/>
              </a:rPr>
              <a:t>che</a:t>
            </a:r>
            <a:r>
              <a:rPr lang="en-US" sz="2000" dirty="0">
                <a:solidFill>
                  <a:srgbClr val="202020"/>
                </a:solidFill>
                <a:latin typeface="Poppins"/>
              </a:rPr>
              <a:t> </a:t>
            </a:r>
            <a:r>
              <a:rPr lang="en-US" sz="2000" dirty="0" err="1">
                <a:solidFill>
                  <a:srgbClr val="202020"/>
                </a:solidFill>
                <a:latin typeface="Poppins"/>
              </a:rPr>
              <a:t>i</a:t>
            </a:r>
            <a:r>
              <a:rPr lang="en-US" sz="2000" dirty="0">
                <a:solidFill>
                  <a:srgbClr val="202020"/>
                </a:solidFill>
                <a:latin typeface="Poppins"/>
              </a:rPr>
              <a:t> </a:t>
            </a:r>
            <a:r>
              <a:rPr lang="en-US" sz="2000" dirty="0" err="1">
                <a:solidFill>
                  <a:srgbClr val="202020"/>
                </a:solidFill>
                <a:latin typeface="Poppins"/>
              </a:rPr>
              <a:t>caratteri</a:t>
            </a:r>
            <a:r>
              <a:rPr lang="en-US" sz="2000" dirty="0">
                <a:solidFill>
                  <a:srgbClr val="202020"/>
                </a:solidFill>
                <a:latin typeface="Poppins"/>
              </a:rPr>
              <a:t> </a:t>
            </a:r>
            <a:r>
              <a:rPr lang="en-US" sz="2000" dirty="0" err="1">
                <a:solidFill>
                  <a:srgbClr val="202020"/>
                </a:solidFill>
                <a:latin typeface="Poppins"/>
              </a:rPr>
              <a:t>demografici</a:t>
            </a:r>
            <a:r>
              <a:rPr lang="en-US" sz="2000" dirty="0">
                <a:solidFill>
                  <a:srgbClr val="202020"/>
                </a:solidFill>
                <a:latin typeface="Poppins"/>
              </a:rPr>
              <a:t> </a:t>
            </a:r>
            <a:r>
              <a:rPr lang="en-US" sz="2000" dirty="0" err="1">
                <a:solidFill>
                  <a:srgbClr val="202020"/>
                </a:solidFill>
                <a:latin typeface="Poppins"/>
              </a:rPr>
              <a:t>possono</a:t>
            </a:r>
            <a:r>
              <a:rPr lang="en-US" sz="2000" dirty="0">
                <a:solidFill>
                  <a:srgbClr val="202020"/>
                </a:solidFill>
                <a:latin typeface="Poppins"/>
              </a:rPr>
              <a:t> </a:t>
            </a:r>
            <a:r>
              <a:rPr lang="en-US" sz="2000" dirty="0" err="1">
                <a:solidFill>
                  <a:srgbClr val="202020"/>
                </a:solidFill>
                <a:latin typeface="Poppins"/>
              </a:rPr>
              <a:t>avere</a:t>
            </a:r>
            <a:r>
              <a:rPr lang="en-US" sz="2000" dirty="0">
                <a:solidFill>
                  <a:srgbClr val="202020"/>
                </a:solidFill>
                <a:latin typeface="Poppins"/>
              </a:rPr>
              <a:t> un </a:t>
            </a:r>
            <a:r>
              <a:rPr lang="en-US" sz="2000" dirty="0" err="1">
                <a:solidFill>
                  <a:srgbClr val="202020"/>
                </a:solidFill>
                <a:latin typeface="Poppins"/>
              </a:rPr>
              <a:t>impatto</a:t>
            </a:r>
            <a:r>
              <a:rPr lang="en-US" sz="2000" dirty="0">
                <a:solidFill>
                  <a:srgbClr val="202020"/>
                </a:solidFill>
                <a:latin typeface="Poppins"/>
              </a:rPr>
              <a:t> </a:t>
            </a:r>
            <a:r>
              <a:rPr lang="en-US" sz="2000" dirty="0" err="1">
                <a:solidFill>
                  <a:srgbClr val="202020"/>
                </a:solidFill>
                <a:latin typeface="Poppins"/>
              </a:rPr>
              <a:t>unico</a:t>
            </a:r>
            <a:r>
              <a:rPr lang="en-US" sz="2000" dirty="0">
                <a:solidFill>
                  <a:srgbClr val="202020"/>
                </a:solidFill>
                <a:latin typeface="Poppins"/>
              </a:rPr>
              <a:t> </a:t>
            </a:r>
            <a:r>
              <a:rPr lang="en-US" sz="2000" dirty="0" err="1">
                <a:solidFill>
                  <a:srgbClr val="202020"/>
                </a:solidFill>
                <a:latin typeface="Poppins"/>
              </a:rPr>
              <a:t>sul</a:t>
            </a:r>
            <a:r>
              <a:rPr lang="en-US" sz="2000" dirty="0">
                <a:solidFill>
                  <a:srgbClr val="202020"/>
                </a:solidFill>
                <a:latin typeface="Poppins"/>
              </a:rPr>
              <a:t> modo in cui </a:t>
            </a:r>
            <a:r>
              <a:rPr lang="en-US" sz="2000" dirty="0" err="1">
                <a:solidFill>
                  <a:srgbClr val="202020"/>
                </a:solidFill>
                <a:latin typeface="Poppins"/>
              </a:rPr>
              <a:t>gli</a:t>
            </a:r>
            <a:r>
              <a:rPr lang="en-US" sz="2000" dirty="0">
                <a:solidFill>
                  <a:srgbClr val="202020"/>
                </a:solidFill>
                <a:latin typeface="Poppins"/>
              </a:rPr>
              <a:t> </a:t>
            </a:r>
            <a:r>
              <a:rPr lang="en-US" sz="2000" dirty="0" err="1">
                <a:solidFill>
                  <a:srgbClr val="202020"/>
                </a:solidFill>
                <a:latin typeface="Poppins"/>
              </a:rPr>
              <a:t>utenti</a:t>
            </a:r>
            <a:r>
              <a:rPr lang="en-US" sz="2000" dirty="0">
                <a:solidFill>
                  <a:srgbClr val="202020"/>
                </a:solidFill>
                <a:latin typeface="Poppins"/>
              </a:rPr>
              <a:t> </a:t>
            </a:r>
            <a:r>
              <a:rPr lang="en-US" sz="2000" dirty="0" err="1">
                <a:solidFill>
                  <a:srgbClr val="202020"/>
                </a:solidFill>
                <a:latin typeface="Poppins"/>
              </a:rPr>
              <a:t>digitano</a:t>
            </a:r>
            <a:r>
              <a:rPr lang="en-US" sz="2000" dirty="0">
                <a:solidFill>
                  <a:srgbClr val="202020"/>
                </a:solidFill>
                <a:latin typeface="Poppins"/>
              </a:rPr>
              <a:t>. </a:t>
            </a:r>
            <a:r>
              <a:rPr lang="en-US" sz="2000" dirty="0" err="1">
                <a:solidFill>
                  <a:srgbClr val="202020"/>
                </a:solidFill>
                <a:latin typeface="Poppins"/>
              </a:rPr>
              <a:t>L'ipotesi</a:t>
            </a:r>
            <a:r>
              <a:rPr lang="en-US" sz="2000" dirty="0">
                <a:solidFill>
                  <a:srgbClr val="202020"/>
                </a:solidFill>
                <a:latin typeface="Poppins"/>
              </a:rPr>
              <a:t> è </a:t>
            </a:r>
            <a:r>
              <a:rPr lang="en-US" sz="2000" dirty="0" err="1">
                <a:solidFill>
                  <a:srgbClr val="202020"/>
                </a:solidFill>
                <a:latin typeface="Poppins"/>
              </a:rPr>
              <a:t>che</a:t>
            </a:r>
            <a:r>
              <a:rPr lang="en-US" sz="2000" dirty="0">
                <a:solidFill>
                  <a:srgbClr val="202020"/>
                </a:solidFill>
                <a:latin typeface="Poppins"/>
              </a:rPr>
              <a:t> </a:t>
            </a:r>
            <a:r>
              <a:rPr lang="en-US" sz="2000" dirty="0" err="1">
                <a:solidFill>
                  <a:srgbClr val="202020"/>
                </a:solidFill>
                <a:latin typeface="Poppins"/>
              </a:rPr>
              <a:t>gli</a:t>
            </a:r>
            <a:r>
              <a:rPr lang="en-US" sz="2000" dirty="0">
                <a:solidFill>
                  <a:srgbClr val="202020"/>
                </a:solidFill>
                <a:latin typeface="Poppins"/>
              </a:rPr>
              <a:t> </a:t>
            </a:r>
            <a:r>
              <a:rPr lang="en-US" sz="2000" dirty="0" err="1">
                <a:solidFill>
                  <a:srgbClr val="202020"/>
                </a:solidFill>
                <a:latin typeface="Poppins Bold"/>
              </a:rPr>
              <a:t>individui</a:t>
            </a:r>
            <a:r>
              <a:rPr lang="en-US" sz="2000" dirty="0">
                <a:solidFill>
                  <a:srgbClr val="202020"/>
                </a:solidFill>
                <a:latin typeface="Poppins Bold"/>
              </a:rPr>
              <a:t> </a:t>
            </a:r>
            <a:r>
              <a:rPr lang="en-US" sz="2000" dirty="0" err="1">
                <a:solidFill>
                  <a:srgbClr val="202020"/>
                </a:solidFill>
                <a:latin typeface="Poppins Bold"/>
              </a:rPr>
              <a:t>tendano</a:t>
            </a:r>
            <a:r>
              <a:rPr lang="en-US" sz="2000" dirty="0">
                <a:solidFill>
                  <a:srgbClr val="202020"/>
                </a:solidFill>
                <a:latin typeface="Poppins Bold"/>
              </a:rPr>
              <a:t> a </a:t>
            </a:r>
            <a:r>
              <a:rPr lang="en-US" sz="2000" dirty="0" err="1">
                <a:solidFill>
                  <a:srgbClr val="202020"/>
                </a:solidFill>
                <a:latin typeface="Poppins Bold"/>
              </a:rPr>
              <a:t>trasferire</a:t>
            </a:r>
            <a:r>
              <a:rPr lang="en-US" sz="2000" dirty="0">
                <a:solidFill>
                  <a:srgbClr val="202020"/>
                </a:solidFill>
                <a:latin typeface="Poppins Bold"/>
              </a:rPr>
              <a:t> </a:t>
            </a:r>
            <a:r>
              <a:rPr lang="en-US" sz="2000" dirty="0" err="1">
                <a:solidFill>
                  <a:srgbClr val="202020"/>
                </a:solidFill>
                <a:latin typeface="Poppins Bold"/>
              </a:rPr>
              <a:t>caratteristiche</a:t>
            </a:r>
            <a:r>
              <a:rPr lang="en-US" sz="2000" dirty="0">
                <a:solidFill>
                  <a:srgbClr val="202020"/>
                </a:solidFill>
                <a:latin typeface="Poppins Bold"/>
              </a:rPr>
              <a:t> </a:t>
            </a:r>
            <a:r>
              <a:rPr lang="en-US" sz="2000" dirty="0" err="1">
                <a:solidFill>
                  <a:srgbClr val="202020"/>
                </a:solidFill>
                <a:latin typeface="Poppins Bold"/>
              </a:rPr>
              <a:t>personali</a:t>
            </a:r>
            <a:r>
              <a:rPr lang="en-US" sz="2000" dirty="0">
                <a:solidFill>
                  <a:srgbClr val="202020"/>
                </a:solidFill>
                <a:latin typeface="Poppins"/>
              </a:rPr>
              <a:t> </a:t>
            </a:r>
            <a:r>
              <a:rPr lang="en-US" sz="2000" dirty="0" err="1">
                <a:solidFill>
                  <a:srgbClr val="202020"/>
                </a:solidFill>
                <a:latin typeface="Poppins"/>
              </a:rPr>
              <a:t>specifiche</a:t>
            </a:r>
            <a:r>
              <a:rPr lang="en-US" sz="2000" dirty="0">
                <a:solidFill>
                  <a:srgbClr val="202020"/>
                </a:solidFill>
                <a:latin typeface="Poppins"/>
              </a:rPr>
              <a:t> al loro </a:t>
            </a:r>
            <a:r>
              <a:rPr lang="en-US" sz="2000" dirty="0" err="1">
                <a:solidFill>
                  <a:srgbClr val="202020"/>
                </a:solidFill>
                <a:latin typeface="Poppins"/>
              </a:rPr>
              <a:t>comportamento</a:t>
            </a:r>
            <a:r>
              <a:rPr lang="en-US" sz="2000" dirty="0">
                <a:solidFill>
                  <a:srgbClr val="202020"/>
                </a:solidFill>
                <a:latin typeface="Poppins"/>
              </a:rPr>
              <a:t> di </a:t>
            </a:r>
            <a:r>
              <a:rPr lang="en-US" sz="2000" dirty="0" err="1">
                <a:solidFill>
                  <a:srgbClr val="202020"/>
                </a:solidFill>
                <a:latin typeface="Poppins"/>
              </a:rPr>
              <a:t>battitura</a:t>
            </a:r>
            <a:r>
              <a:rPr lang="en-US" sz="2000" dirty="0">
                <a:solidFill>
                  <a:srgbClr val="202020"/>
                </a:solidFill>
                <a:latin typeface="Poppins"/>
              </a:rPr>
              <a:t>, come la </a:t>
            </a:r>
            <a:r>
              <a:rPr lang="en-US" sz="2000" dirty="0" err="1">
                <a:solidFill>
                  <a:srgbClr val="202020"/>
                </a:solidFill>
                <a:latin typeface="Poppins"/>
              </a:rPr>
              <a:t>velocità</a:t>
            </a:r>
            <a:r>
              <a:rPr lang="en-US" sz="2000" dirty="0">
                <a:solidFill>
                  <a:srgbClr val="202020"/>
                </a:solidFill>
                <a:latin typeface="Poppins"/>
              </a:rPr>
              <a:t> di </a:t>
            </a:r>
            <a:r>
              <a:rPr lang="en-US" sz="2000" dirty="0" err="1">
                <a:solidFill>
                  <a:srgbClr val="202020"/>
                </a:solidFill>
                <a:latin typeface="Poppins"/>
              </a:rPr>
              <a:t>battitura</a:t>
            </a:r>
            <a:r>
              <a:rPr lang="en-US" sz="2000" dirty="0">
                <a:solidFill>
                  <a:srgbClr val="202020"/>
                </a:solidFill>
                <a:latin typeface="Poppins"/>
              </a:rPr>
              <a:t> e </a:t>
            </a:r>
            <a:r>
              <a:rPr lang="en-US" sz="2000" dirty="0" err="1">
                <a:solidFill>
                  <a:srgbClr val="202020"/>
                </a:solidFill>
                <a:latin typeface="Poppins"/>
              </a:rPr>
              <a:t>i</a:t>
            </a:r>
            <a:r>
              <a:rPr lang="en-US" sz="2000" dirty="0">
                <a:solidFill>
                  <a:srgbClr val="202020"/>
                </a:solidFill>
                <a:latin typeface="Poppins"/>
              </a:rPr>
              <a:t> </a:t>
            </a:r>
            <a:r>
              <a:rPr lang="en-US" sz="2000" dirty="0" err="1">
                <a:solidFill>
                  <a:srgbClr val="202020"/>
                </a:solidFill>
                <a:latin typeface="Poppins"/>
              </a:rPr>
              <a:t>ritardi</a:t>
            </a:r>
            <a:r>
              <a:rPr lang="en-US" sz="2000" dirty="0">
                <a:solidFill>
                  <a:srgbClr val="202020"/>
                </a:solidFill>
                <a:latin typeface="Poppins"/>
              </a:rPr>
              <a:t> </a:t>
            </a:r>
            <a:r>
              <a:rPr lang="en-US" sz="2000" dirty="0" err="1">
                <a:solidFill>
                  <a:srgbClr val="202020"/>
                </a:solidFill>
                <a:latin typeface="Poppins"/>
              </a:rPr>
              <a:t>nei</a:t>
            </a:r>
            <a:r>
              <a:rPr lang="en-US" sz="2000" dirty="0">
                <a:solidFill>
                  <a:srgbClr val="202020"/>
                </a:solidFill>
                <a:latin typeface="Poppins"/>
              </a:rPr>
              <a:t> </a:t>
            </a:r>
            <a:r>
              <a:rPr lang="en-US" sz="2000" dirty="0" err="1">
                <a:solidFill>
                  <a:srgbClr val="202020"/>
                </a:solidFill>
                <a:latin typeface="Poppins"/>
              </a:rPr>
              <a:t>diagrammi</a:t>
            </a:r>
            <a:r>
              <a:rPr lang="en-US" sz="2000" dirty="0">
                <a:solidFill>
                  <a:srgbClr val="202020"/>
                </a:solidFill>
                <a:latin typeface="Poppins"/>
              </a:rPr>
              <a:t>. </a:t>
            </a:r>
            <a:r>
              <a:rPr lang="en-US" sz="2000" dirty="0" err="1">
                <a:solidFill>
                  <a:srgbClr val="202020"/>
                </a:solidFill>
                <a:latin typeface="Poppins"/>
              </a:rPr>
              <a:t>Analizzando</a:t>
            </a:r>
            <a:r>
              <a:rPr lang="en-US" sz="2000" dirty="0">
                <a:solidFill>
                  <a:srgbClr val="202020"/>
                </a:solidFill>
                <a:latin typeface="Poppins"/>
              </a:rPr>
              <a:t> </a:t>
            </a:r>
            <a:r>
              <a:rPr lang="en-US" sz="2000" dirty="0" err="1">
                <a:solidFill>
                  <a:srgbClr val="202020"/>
                </a:solidFill>
                <a:latin typeface="Poppins"/>
              </a:rPr>
              <a:t>queste</a:t>
            </a:r>
            <a:r>
              <a:rPr lang="en-US" sz="2000" dirty="0">
                <a:solidFill>
                  <a:srgbClr val="202020"/>
                </a:solidFill>
                <a:latin typeface="Poppins"/>
              </a:rPr>
              <a:t> </a:t>
            </a:r>
            <a:r>
              <a:rPr lang="en-US" sz="2000" dirty="0" err="1">
                <a:solidFill>
                  <a:srgbClr val="202020"/>
                </a:solidFill>
                <a:latin typeface="Poppins"/>
              </a:rPr>
              <a:t>caratteristiche</a:t>
            </a:r>
            <a:r>
              <a:rPr lang="en-US" sz="2000" dirty="0">
                <a:solidFill>
                  <a:srgbClr val="202020"/>
                </a:solidFill>
                <a:latin typeface="Poppins"/>
              </a:rPr>
              <a:t> è </a:t>
            </a:r>
            <a:r>
              <a:rPr lang="en-US" sz="2000" dirty="0" err="1">
                <a:solidFill>
                  <a:srgbClr val="202020"/>
                </a:solidFill>
                <a:latin typeface="Poppins"/>
              </a:rPr>
              <a:t>possibile</a:t>
            </a:r>
            <a:r>
              <a:rPr lang="en-US" sz="2000" dirty="0">
                <a:solidFill>
                  <a:srgbClr val="202020"/>
                </a:solidFill>
                <a:latin typeface="Poppins"/>
              </a:rPr>
              <a:t> </a:t>
            </a:r>
            <a:r>
              <a:rPr lang="en-US" sz="2000" dirty="0" err="1">
                <a:solidFill>
                  <a:srgbClr val="202020"/>
                </a:solidFill>
                <a:latin typeface="Poppins"/>
              </a:rPr>
              <a:t>sviluppare</a:t>
            </a:r>
            <a:r>
              <a:rPr lang="en-US" sz="2000" dirty="0">
                <a:solidFill>
                  <a:srgbClr val="202020"/>
                </a:solidFill>
                <a:latin typeface="Poppins"/>
              </a:rPr>
              <a:t> un </a:t>
            </a:r>
            <a:r>
              <a:rPr lang="en-US" sz="2000" dirty="0" err="1">
                <a:solidFill>
                  <a:srgbClr val="202020"/>
                </a:solidFill>
                <a:latin typeface="Poppins"/>
              </a:rPr>
              <a:t>metodo</a:t>
            </a:r>
            <a:r>
              <a:rPr lang="en-US" sz="2000" dirty="0">
                <a:solidFill>
                  <a:srgbClr val="202020"/>
                </a:solidFill>
                <a:latin typeface="Poppins"/>
              </a:rPr>
              <a:t> per </a:t>
            </a:r>
            <a:r>
              <a:rPr lang="en-US" sz="2000" dirty="0" err="1">
                <a:solidFill>
                  <a:srgbClr val="202020"/>
                </a:solidFill>
                <a:latin typeface="Poppins"/>
              </a:rPr>
              <a:t>discriminare</a:t>
            </a:r>
            <a:r>
              <a:rPr lang="en-US" sz="2000" dirty="0">
                <a:solidFill>
                  <a:srgbClr val="202020"/>
                </a:solidFill>
                <a:latin typeface="Poppins"/>
              </a:rPr>
              <a:t> </a:t>
            </a:r>
            <a:r>
              <a:rPr lang="en-US" sz="2000" dirty="0" err="1">
                <a:solidFill>
                  <a:srgbClr val="202020"/>
                </a:solidFill>
                <a:latin typeface="Poppins"/>
              </a:rPr>
              <a:t>genere</a:t>
            </a:r>
            <a:r>
              <a:rPr lang="en-US" sz="2000" dirty="0">
                <a:solidFill>
                  <a:srgbClr val="202020"/>
                </a:solidFill>
                <a:latin typeface="Poppins"/>
              </a:rPr>
              <a:t>, </a:t>
            </a:r>
            <a:r>
              <a:rPr lang="en-US" sz="2000" dirty="0" err="1">
                <a:solidFill>
                  <a:srgbClr val="202020"/>
                </a:solidFill>
                <a:latin typeface="Poppins"/>
              </a:rPr>
              <a:t>età</a:t>
            </a:r>
            <a:r>
              <a:rPr lang="en-US" sz="2000" dirty="0">
                <a:solidFill>
                  <a:srgbClr val="202020"/>
                </a:solidFill>
                <a:latin typeface="Poppins"/>
              </a:rPr>
              <a:t>, lingua </a:t>
            </a:r>
            <a:r>
              <a:rPr lang="en-US" sz="2000" dirty="0" err="1">
                <a:solidFill>
                  <a:srgbClr val="202020"/>
                </a:solidFill>
                <a:latin typeface="Poppins"/>
              </a:rPr>
              <a:t>parlata</a:t>
            </a:r>
            <a:r>
              <a:rPr lang="en-US" sz="2000" dirty="0">
                <a:solidFill>
                  <a:srgbClr val="202020"/>
                </a:solidFill>
                <a:latin typeface="Poppins"/>
              </a:rPr>
              <a:t>, </a:t>
            </a:r>
            <a:r>
              <a:rPr lang="en-US" sz="2000" dirty="0" err="1">
                <a:solidFill>
                  <a:srgbClr val="202020"/>
                </a:solidFill>
                <a:latin typeface="Poppins"/>
              </a:rPr>
              <a:t>continente</a:t>
            </a:r>
            <a:r>
              <a:rPr lang="en-US" sz="2000" dirty="0">
                <a:solidFill>
                  <a:srgbClr val="202020"/>
                </a:solidFill>
                <a:latin typeface="Poppins"/>
              </a:rPr>
              <a:t> di </a:t>
            </a:r>
            <a:r>
              <a:rPr lang="en-US" sz="2000" dirty="0" err="1">
                <a:solidFill>
                  <a:srgbClr val="202020"/>
                </a:solidFill>
                <a:latin typeface="Poppins"/>
              </a:rPr>
              <a:t>provenienza</a:t>
            </a:r>
            <a:r>
              <a:rPr lang="en-US" sz="2000" dirty="0">
                <a:solidFill>
                  <a:srgbClr val="202020"/>
                </a:solidFill>
                <a:latin typeface="Poppins"/>
              </a:rPr>
              <a:t> e </a:t>
            </a:r>
            <a:r>
              <a:rPr lang="en-US" sz="2000" dirty="0" err="1">
                <a:solidFill>
                  <a:srgbClr val="202020"/>
                </a:solidFill>
                <a:latin typeface="Poppins"/>
              </a:rPr>
              <a:t>corso</a:t>
            </a:r>
            <a:r>
              <a:rPr lang="en-US" sz="2000" dirty="0">
                <a:solidFill>
                  <a:srgbClr val="202020"/>
                </a:solidFill>
                <a:latin typeface="Poppins"/>
              </a:rPr>
              <a:t> di </a:t>
            </a:r>
            <a:r>
              <a:rPr lang="en-US" sz="2000" dirty="0" err="1">
                <a:solidFill>
                  <a:srgbClr val="202020"/>
                </a:solidFill>
                <a:latin typeface="Poppins"/>
              </a:rPr>
              <a:t>scrittura</a:t>
            </a:r>
            <a:r>
              <a:rPr lang="en-US" sz="2000" dirty="0">
                <a:solidFill>
                  <a:srgbClr val="202020"/>
                </a:solidFill>
                <a:latin typeface="Poppins"/>
              </a:rPr>
              <a:t>. </a:t>
            </a:r>
          </a:p>
          <a:p>
            <a:pPr algn="just">
              <a:lnSpc>
                <a:spcPts val="2800"/>
              </a:lnSpc>
            </a:pPr>
            <a:r>
              <a:rPr lang="en-US" sz="2000" dirty="0" err="1">
                <a:solidFill>
                  <a:srgbClr val="202020"/>
                </a:solidFill>
                <a:latin typeface="Poppins"/>
              </a:rPr>
              <a:t>L’analisi</a:t>
            </a:r>
            <a:r>
              <a:rPr lang="en-US" sz="2000" dirty="0">
                <a:solidFill>
                  <a:srgbClr val="202020"/>
                </a:solidFill>
                <a:latin typeface="Poppins"/>
              </a:rPr>
              <a:t> </a:t>
            </a:r>
            <a:r>
              <a:rPr lang="en-US" sz="2000" dirty="0" err="1">
                <a:solidFill>
                  <a:srgbClr val="202020"/>
                </a:solidFill>
                <a:latin typeface="Poppins"/>
              </a:rPr>
              <a:t>su</a:t>
            </a:r>
            <a:r>
              <a:rPr lang="en-US" sz="2000" dirty="0">
                <a:solidFill>
                  <a:srgbClr val="202020"/>
                </a:solidFill>
                <a:latin typeface="Poppins"/>
              </a:rPr>
              <a:t> </a:t>
            </a:r>
            <a:r>
              <a:rPr lang="en-US" sz="2000" dirty="0" err="1">
                <a:solidFill>
                  <a:srgbClr val="202020"/>
                </a:solidFill>
                <a:latin typeface="Poppins"/>
              </a:rPr>
              <a:t>dati</a:t>
            </a:r>
            <a:r>
              <a:rPr lang="en-US" sz="2000" dirty="0">
                <a:solidFill>
                  <a:srgbClr val="202020"/>
                </a:solidFill>
                <a:latin typeface="Poppins"/>
              </a:rPr>
              <a:t> di keystrokes per </a:t>
            </a:r>
            <a:r>
              <a:rPr lang="en-US" sz="2000" dirty="0" err="1">
                <a:solidFill>
                  <a:srgbClr val="202020"/>
                </a:solidFill>
                <a:latin typeface="Poppins"/>
              </a:rPr>
              <a:t>scopi</a:t>
            </a:r>
            <a:r>
              <a:rPr lang="en-US" sz="2000" dirty="0">
                <a:solidFill>
                  <a:srgbClr val="202020"/>
                </a:solidFill>
                <a:latin typeface="Poppins"/>
              </a:rPr>
              <a:t> di </a:t>
            </a:r>
            <a:r>
              <a:rPr lang="en-US" sz="2000" dirty="0" err="1">
                <a:solidFill>
                  <a:srgbClr val="202020"/>
                </a:solidFill>
                <a:latin typeface="Poppins"/>
              </a:rPr>
              <a:t>classificazione</a:t>
            </a:r>
            <a:r>
              <a:rPr lang="en-US" sz="2000" dirty="0">
                <a:solidFill>
                  <a:srgbClr val="202020"/>
                </a:solidFill>
                <a:latin typeface="Poppins"/>
              </a:rPr>
              <a:t> </a:t>
            </a:r>
            <a:r>
              <a:rPr lang="en-US" sz="2000" dirty="0" err="1">
                <a:solidFill>
                  <a:srgbClr val="202020"/>
                </a:solidFill>
                <a:latin typeface="Poppins"/>
              </a:rPr>
              <a:t>demografica</a:t>
            </a:r>
            <a:r>
              <a:rPr lang="en-US" sz="2000" dirty="0">
                <a:solidFill>
                  <a:srgbClr val="202020"/>
                </a:solidFill>
                <a:latin typeface="Poppins"/>
              </a:rPr>
              <a:t> </a:t>
            </a:r>
            <a:r>
              <a:rPr lang="en-US" sz="2000" dirty="0" err="1">
                <a:solidFill>
                  <a:srgbClr val="202020"/>
                </a:solidFill>
                <a:latin typeface="Poppins"/>
              </a:rPr>
              <a:t>apre</a:t>
            </a:r>
            <a:r>
              <a:rPr lang="en-US" sz="2000" dirty="0">
                <a:solidFill>
                  <a:srgbClr val="202020"/>
                </a:solidFill>
                <a:latin typeface="Poppins"/>
              </a:rPr>
              <a:t> </a:t>
            </a:r>
            <a:r>
              <a:rPr lang="en-US" sz="2000" dirty="0" err="1">
                <a:solidFill>
                  <a:srgbClr val="202020"/>
                </a:solidFill>
                <a:latin typeface="Poppins"/>
              </a:rPr>
              <a:t>numerose</a:t>
            </a:r>
            <a:r>
              <a:rPr lang="en-US" sz="2000" dirty="0">
                <a:solidFill>
                  <a:srgbClr val="202020"/>
                </a:solidFill>
                <a:latin typeface="Poppins"/>
              </a:rPr>
              <a:t> </a:t>
            </a:r>
            <a:r>
              <a:rPr lang="en-US" sz="2000" dirty="0" err="1">
                <a:solidFill>
                  <a:srgbClr val="202020"/>
                </a:solidFill>
                <a:latin typeface="Poppins"/>
              </a:rPr>
              <a:t>possibilità</a:t>
            </a:r>
            <a:r>
              <a:rPr lang="en-US" sz="2000" dirty="0">
                <a:solidFill>
                  <a:srgbClr val="202020"/>
                </a:solidFill>
                <a:latin typeface="Poppins"/>
              </a:rPr>
              <a:t> applicative. Ad </a:t>
            </a:r>
            <a:r>
              <a:rPr lang="en-US" sz="2000" dirty="0" err="1">
                <a:solidFill>
                  <a:srgbClr val="202020"/>
                </a:solidFill>
                <a:latin typeface="Poppins"/>
              </a:rPr>
              <a:t>esempio</a:t>
            </a:r>
            <a:r>
              <a:rPr lang="en-US" sz="2000" dirty="0">
                <a:solidFill>
                  <a:srgbClr val="202020"/>
                </a:solidFill>
                <a:latin typeface="Poppins"/>
              </a:rPr>
              <a:t>, </a:t>
            </a:r>
            <a:r>
              <a:rPr lang="en-US" sz="2000" dirty="0" err="1">
                <a:solidFill>
                  <a:srgbClr val="202020"/>
                </a:solidFill>
                <a:latin typeface="Poppins"/>
              </a:rPr>
              <a:t>può</a:t>
            </a:r>
            <a:r>
              <a:rPr lang="en-US" sz="2000" dirty="0">
                <a:solidFill>
                  <a:srgbClr val="202020"/>
                </a:solidFill>
                <a:latin typeface="Poppins"/>
              </a:rPr>
              <a:t> </a:t>
            </a:r>
            <a:r>
              <a:rPr lang="en-US" sz="2000" dirty="0" err="1">
                <a:solidFill>
                  <a:srgbClr val="202020"/>
                </a:solidFill>
                <a:latin typeface="Poppins"/>
              </a:rPr>
              <a:t>migliorare</a:t>
            </a:r>
            <a:r>
              <a:rPr lang="en-US" sz="2000" dirty="0">
                <a:solidFill>
                  <a:srgbClr val="202020"/>
                </a:solidFill>
                <a:latin typeface="Poppins"/>
              </a:rPr>
              <a:t> </a:t>
            </a:r>
            <a:r>
              <a:rPr lang="en-US" sz="2000" dirty="0" err="1">
                <a:solidFill>
                  <a:srgbClr val="202020"/>
                </a:solidFill>
                <a:latin typeface="Poppins"/>
              </a:rPr>
              <a:t>l'accuratezza</a:t>
            </a:r>
            <a:r>
              <a:rPr lang="en-US" sz="2000" dirty="0">
                <a:solidFill>
                  <a:srgbClr val="202020"/>
                </a:solidFill>
                <a:latin typeface="Poppins"/>
              </a:rPr>
              <a:t> </a:t>
            </a:r>
            <a:r>
              <a:rPr lang="en-US" sz="2000" dirty="0" err="1">
                <a:solidFill>
                  <a:srgbClr val="202020"/>
                </a:solidFill>
                <a:latin typeface="Poppins"/>
              </a:rPr>
              <a:t>dei</a:t>
            </a:r>
            <a:r>
              <a:rPr lang="en-US" sz="2000" dirty="0">
                <a:solidFill>
                  <a:srgbClr val="202020"/>
                </a:solidFill>
                <a:latin typeface="Poppins"/>
              </a:rPr>
              <a:t> </a:t>
            </a:r>
            <a:r>
              <a:rPr lang="en-US" sz="2000" dirty="0" err="1">
                <a:solidFill>
                  <a:srgbClr val="202020"/>
                </a:solidFill>
                <a:latin typeface="Poppins"/>
              </a:rPr>
              <a:t>sistemi</a:t>
            </a:r>
            <a:r>
              <a:rPr lang="en-US" sz="2000" dirty="0">
                <a:solidFill>
                  <a:srgbClr val="202020"/>
                </a:solidFill>
                <a:latin typeface="Poppins"/>
              </a:rPr>
              <a:t> di </a:t>
            </a:r>
            <a:r>
              <a:rPr lang="en-US" sz="2000" dirty="0" err="1">
                <a:solidFill>
                  <a:srgbClr val="202020"/>
                </a:solidFill>
                <a:latin typeface="Poppins"/>
              </a:rPr>
              <a:t>raccomandazione</a:t>
            </a:r>
            <a:r>
              <a:rPr lang="en-US" sz="2000" dirty="0">
                <a:solidFill>
                  <a:srgbClr val="202020"/>
                </a:solidFill>
                <a:latin typeface="Poppins"/>
              </a:rPr>
              <a:t> </a:t>
            </a:r>
            <a:r>
              <a:rPr lang="en-US" sz="2000" dirty="0" err="1">
                <a:solidFill>
                  <a:srgbClr val="202020"/>
                </a:solidFill>
                <a:latin typeface="Poppins"/>
              </a:rPr>
              <a:t>personalizzati</a:t>
            </a:r>
            <a:r>
              <a:rPr lang="en-US" sz="2000" dirty="0">
                <a:solidFill>
                  <a:srgbClr val="202020"/>
                </a:solidFill>
                <a:latin typeface="Poppins"/>
              </a:rPr>
              <a:t>, </a:t>
            </a:r>
            <a:r>
              <a:rPr lang="en-US" sz="2000" dirty="0" err="1">
                <a:solidFill>
                  <a:srgbClr val="202020"/>
                </a:solidFill>
                <a:latin typeface="Poppins"/>
              </a:rPr>
              <a:t>ottimizzare</a:t>
            </a:r>
            <a:r>
              <a:rPr lang="en-US" sz="2000" dirty="0">
                <a:solidFill>
                  <a:srgbClr val="202020"/>
                </a:solidFill>
                <a:latin typeface="Poppins"/>
              </a:rPr>
              <a:t> </a:t>
            </a:r>
            <a:r>
              <a:rPr lang="en-US" sz="2000" dirty="0" err="1">
                <a:solidFill>
                  <a:srgbClr val="202020"/>
                </a:solidFill>
                <a:latin typeface="Poppins"/>
              </a:rPr>
              <a:t>l'interfaccia</a:t>
            </a:r>
            <a:r>
              <a:rPr lang="en-US" sz="2000" dirty="0">
                <a:solidFill>
                  <a:srgbClr val="202020"/>
                </a:solidFill>
                <a:latin typeface="Poppins"/>
              </a:rPr>
              <a:t> </a:t>
            </a:r>
            <a:r>
              <a:rPr lang="en-US" sz="2000" dirty="0" err="1">
                <a:solidFill>
                  <a:srgbClr val="202020"/>
                </a:solidFill>
                <a:latin typeface="Poppins"/>
              </a:rPr>
              <a:t>utente</a:t>
            </a:r>
            <a:r>
              <a:rPr lang="en-US" sz="2000" dirty="0">
                <a:solidFill>
                  <a:srgbClr val="202020"/>
                </a:solidFill>
                <a:latin typeface="Poppins"/>
              </a:rPr>
              <a:t> in base alle </a:t>
            </a:r>
            <a:r>
              <a:rPr lang="en-US" sz="2000" dirty="0" err="1">
                <a:solidFill>
                  <a:srgbClr val="202020"/>
                </a:solidFill>
                <a:latin typeface="Poppins"/>
              </a:rPr>
              <a:t>preferenze</a:t>
            </a:r>
            <a:r>
              <a:rPr lang="en-US" sz="2000" dirty="0">
                <a:solidFill>
                  <a:srgbClr val="202020"/>
                </a:solidFill>
                <a:latin typeface="Poppins"/>
              </a:rPr>
              <a:t> e alle </a:t>
            </a:r>
            <a:r>
              <a:rPr lang="en-US" sz="2000" dirty="0" err="1">
                <a:solidFill>
                  <a:srgbClr val="202020"/>
                </a:solidFill>
                <a:latin typeface="Poppins"/>
              </a:rPr>
              <a:t>capacità</a:t>
            </a:r>
            <a:r>
              <a:rPr lang="en-US" sz="2000" dirty="0">
                <a:solidFill>
                  <a:srgbClr val="202020"/>
                </a:solidFill>
                <a:latin typeface="Poppins"/>
              </a:rPr>
              <a:t> </a:t>
            </a:r>
            <a:r>
              <a:rPr lang="en-US" sz="2000" dirty="0" err="1">
                <a:solidFill>
                  <a:srgbClr val="202020"/>
                </a:solidFill>
                <a:latin typeface="Poppins"/>
              </a:rPr>
              <a:t>dell'utente</a:t>
            </a:r>
            <a:r>
              <a:rPr lang="en-US" sz="2000" dirty="0">
                <a:solidFill>
                  <a:srgbClr val="202020"/>
                </a:solidFill>
                <a:latin typeface="Poppins"/>
              </a:rPr>
              <a:t> o </a:t>
            </a:r>
            <a:r>
              <a:rPr lang="en-US" sz="2000" dirty="0" err="1">
                <a:solidFill>
                  <a:srgbClr val="202020"/>
                </a:solidFill>
                <a:latin typeface="Poppins"/>
              </a:rPr>
              <a:t>persino</a:t>
            </a:r>
            <a:r>
              <a:rPr lang="en-US" sz="2000" dirty="0">
                <a:solidFill>
                  <a:srgbClr val="202020"/>
                </a:solidFill>
                <a:latin typeface="Poppins"/>
              </a:rPr>
              <a:t> </a:t>
            </a:r>
            <a:r>
              <a:rPr lang="en-US" sz="2000" dirty="0" err="1">
                <a:solidFill>
                  <a:srgbClr val="202020"/>
                </a:solidFill>
                <a:latin typeface="Poppins"/>
              </a:rPr>
              <a:t>contribuire</a:t>
            </a:r>
            <a:r>
              <a:rPr lang="en-US" sz="2000" dirty="0">
                <a:solidFill>
                  <a:srgbClr val="202020"/>
                </a:solidFill>
                <a:latin typeface="Poppins"/>
              </a:rPr>
              <a:t> a </a:t>
            </a:r>
            <a:r>
              <a:rPr lang="en-US" sz="2000" dirty="0" err="1">
                <a:solidFill>
                  <a:srgbClr val="202020"/>
                </a:solidFill>
                <a:latin typeface="Poppins"/>
              </a:rPr>
              <a:t>studi</a:t>
            </a:r>
            <a:r>
              <a:rPr lang="en-US" sz="2000" dirty="0">
                <a:solidFill>
                  <a:srgbClr val="202020"/>
                </a:solidFill>
                <a:latin typeface="Poppins"/>
              </a:rPr>
              <a:t> </a:t>
            </a:r>
            <a:r>
              <a:rPr lang="en-US" sz="2000" dirty="0" err="1">
                <a:solidFill>
                  <a:srgbClr val="202020"/>
                </a:solidFill>
                <a:latin typeface="Poppins"/>
              </a:rPr>
              <a:t>comportamentali</a:t>
            </a:r>
            <a:r>
              <a:rPr lang="en-US" sz="2000" dirty="0">
                <a:solidFill>
                  <a:srgbClr val="202020"/>
                </a:solidFill>
                <a:latin typeface="Poppins"/>
              </a:rPr>
              <a:t> </a:t>
            </a:r>
            <a:r>
              <a:rPr lang="en-US" sz="2000" dirty="0" err="1">
                <a:solidFill>
                  <a:srgbClr val="202020"/>
                </a:solidFill>
                <a:latin typeface="Poppins"/>
              </a:rPr>
              <a:t>su</a:t>
            </a:r>
            <a:r>
              <a:rPr lang="en-US" sz="2000" dirty="0">
                <a:solidFill>
                  <a:srgbClr val="202020"/>
                </a:solidFill>
                <a:latin typeface="Poppins"/>
              </a:rPr>
              <a:t> </a:t>
            </a:r>
            <a:r>
              <a:rPr lang="en-US" sz="2000" dirty="0" err="1">
                <a:solidFill>
                  <a:srgbClr val="202020"/>
                </a:solidFill>
                <a:latin typeface="Poppins"/>
              </a:rPr>
              <a:t>larga</a:t>
            </a:r>
            <a:r>
              <a:rPr lang="en-US" sz="2000" dirty="0">
                <a:solidFill>
                  <a:srgbClr val="202020"/>
                </a:solidFill>
                <a:latin typeface="Poppins"/>
              </a:rPr>
              <a:t> scala.</a:t>
            </a:r>
          </a:p>
          <a:p>
            <a:pPr algn="l">
              <a:lnSpc>
                <a:spcPts val="2800"/>
              </a:lnSpc>
            </a:pPr>
            <a:endParaRPr lang="en-US" sz="2000" dirty="0">
              <a:solidFill>
                <a:srgbClr val="202020"/>
              </a:solidFill>
              <a:latin typeface="Poppins"/>
            </a:endParaRPr>
          </a:p>
        </p:txBody>
      </p:sp>
      <p:sp>
        <p:nvSpPr>
          <p:cNvPr id="11" name="TextBox 11"/>
          <p:cNvSpPr txBox="1"/>
          <p:nvPr/>
        </p:nvSpPr>
        <p:spPr>
          <a:xfrm>
            <a:off x="1028700" y="1689499"/>
            <a:ext cx="8517700" cy="1123583"/>
          </a:xfrm>
          <a:prstGeom prst="rect">
            <a:avLst/>
          </a:prstGeom>
        </p:spPr>
        <p:txBody>
          <a:bodyPr lIns="0" tIns="0" rIns="0" bIns="0" rtlCol="0" anchor="t">
            <a:spAutoFit/>
          </a:bodyPr>
          <a:lstStyle/>
          <a:p>
            <a:pPr algn="l">
              <a:lnSpc>
                <a:spcPts val="8484"/>
              </a:lnSpc>
            </a:pPr>
            <a:r>
              <a:rPr lang="en-US" sz="8318">
                <a:solidFill>
                  <a:srgbClr val="202020"/>
                </a:solidFill>
                <a:latin typeface="Object Sans Ultra-Bold"/>
              </a:rPr>
              <a:t>IPOTESI</a:t>
            </a:r>
          </a:p>
        </p:txBody>
      </p:sp>
      <p:sp>
        <p:nvSpPr>
          <p:cNvPr id="12" name="TextBox 12"/>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13" name="TextBox 13"/>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14" name="TextBox 14"/>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15" name="TextBox 15"/>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16" name="TextBox 16"/>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17" name="TextBox 17"/>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18" name="TextBox 18"/>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946756" cy="10287000"/>
            <a:chOff x="0" y="0"/>
            <a:chExt cx="7929007" cy="13716000"/>
          </a:xfrm>
        </p:grpSpPr>
        <p:pic>
          <p:nvPicPr>
            <p:cNvPr id="3" name="Picture 3"/>
            <p:cNvPicPr>
              <a:picLocks noChangeAspect="1"/>
            </p:cNvPicPr>
            <p:nvPr/>
          </p:nvPicPr>
          <p:blipFill>
            <a:blip r:embed="rId2"/>
            <a:srcRect l="5372" r="56112"/>
            <a:stretch>
              <a:fillRect/>
            </a:stretch>
          </p:blipFill>
          <p:spPr>
            <a:xfrm>
              <a:off x="0" y="0"/>
              <a:ext cx="7929007" cy="13716000"/>
            </a:xfrm>
            <a:prstGeom prst="rect">
              <a:avLst/>
            </a:prstGeom>
          </p:spPr>
        </p:pic>
      </p:grpSp>
      <p:sp>
        <p:nvSpPr>
          <p:cNvPr id="4" name="Freeform 4"/>
          <p:cNvSpPr/>
          <p:nvPr/>
        </p:nvSpPr>
        <p:spPr>
          <a:xfrm>
            <a:off x="4561991" y="6917843"/>
            <a:ext cx="2769529" cy="2769529"/>
          </a:xfrm>
          <a:custGeom>
            <a:avLst/>
            <a:gdLst/>
            <a:ahLst/>
            <a:cxnLst/>
            <a:rect l="l" t="t" r="r" b="b"/>
            <a:pathLst>
              <a:path w="2769529" h="2769529">
                <a:moveTo>
                  <a:pt x="0" y="0"/>
                </a:moveTo>
                <a:lnTo>
                  <a:pt x="2769529" y="0"/>
                </a:lnTo>
                <a:lnTo>
                  <a:pt x="2769529" y="2769529"/>
                </a:lnTo>
                <a:lnTo>
                  <a:pt x="0" y="27695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a:off x="4741308" y="7097160"/>
            <a:ext cx="2410895" cy="2410895"/>
          </a:xfrm>
          <a:custGeom>
            <a:avLst/>
            <a:gdLst/>
            <a:ahLst/>
            <a:cxnLst/>
            <a:rect l="l" t="t" r="r" b="b"/>
            <a:pathLst>
              <a:path w="2410895" h="2410895">
                <a:moveTo>
                  <a:pt x="0" y="0"/>
                </a:moveTo>
                <a:lnTo>
                  <a:pt x="2410895" y="0"/>
                </a:lnTo>
                <a:lnTo>
                  <a:pt x="2410895" y="2410895"/>
                </a:lnTo>
                <a:lnTo>
                  <a:pt x="0" y="24108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Freeform 6"/>
          <p:cNvSpPr/>
          <p:nvPr/>
        </p:nvSpPr>
        <p:spPr>
          <a:xfrm flipH="1">
            <a:off x="7608756" y="2280654"/>
            <a:ext cx="1302960" cy="1302960"/>
          </a:xfrm>
          <a:custGeom>
            <a:avLst/>
            <a:gdLst/>
            <a:ahLst/>
            <a:cxnLst/>
            <a:rect l="l" t="t" r="r" b="b"/>
            <a:pathLst>
              <a:path w="1302960" h="1302960">
                <a:moveTo>
                  <a:pt x="1302960" y="0"/>
                </a:moveTo>
                <a:lnTo>
                  <a:pt x="0" y="0"/>
                </a:lnTo>
                <a:lnTo>
                  <a:pt x="0" y="1302960"/>
                </a:lnTo>
                <a:lnTo>
                  <a:pt x="1302960" y="1302960"/>
                </a:lnTo>
                <a:lnTo>
                  <a:pt x="130296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7" name="Freeform 7"/>
          <p:cNvSpPr/>
          <p:nvPr/>
        </p:nvSpPr>
        <p:spPr>
          <a:xfrm flipH="1">
            <a:off x="7608756" y="4869602"/>
            <a:ext cx="1302960" cy="1302960"/>
          </a:xfrm>
          <a:custGeom>
            <a:avLst/>
            <a:gdLst/>
            <a:ahLst/>
            <a:cxnLst/>
            <a:rect l="l" t="t" r="r" b="b"/>
            <a:pathLst>
              <a:path w="1302960" h="1302960">
                <a:moveTo>
                  <a:pt x="1302960" y="0"/>
                </a:moveTo>
                <a:lnTo>
                  <a:pt x="0" y="0"/>
                </a:lnTo>
                <a:lnTo>
                  <a:pt x="0" y="1302960"/>
                </a:lnTo>
                <a:lnTo>
                  <a:pt x="1302960" y="1302960"/>
                </a:lnTo>
                <a:lnTo>
                  <a:pt x="130296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it-IT"/>
          </a:p>
        </p:txBody>
      </p:sp>
      <p:sp>
        <p:nvSpPr>
          <p:cNvPr id="8" name="TextBox 8"/>
          <p:cNvSpPr txBox="1"/>
          <p:nvPr/>
        </p:nvSpPr>
        <p:spPr>
          <a:xfrm rot="-5400000">
            <a:off x="-2586834" y="4547882"/>
            <a:ext cx="8572515" cy="1191235"/>
          </a:xfrm>
          <a:prstGeom prst="rect">
            <a:avLst/>
          </a:prstGeom>
        </p:spPr>
        <p:txBody>
          <a:bodyPr lIns="0" tIns="0" rIns="0" bIns="0" rtlCol="0" anchor="t">
            <a:spAutoFit/>
          </a:bodyPr>
          <a:lstStyle/>
          <a:p>
            <a:pPr algn="ctr">
              <a:lnSpc>
                <a:spcPts val="8955"/>
              </a:lnSpc>
            </a:pPr>
            <a:r>
              <a:rPr lang="en-US" sz="8780">
                <a:solidFill>
                  <a:srgbClr val="FFFFFF"/>
                </a:solidFill>
                <a:latin typeface="Object Sans Ultra-Bold"/>
              </a:rPr>
              <a:t>OBIETTIVI</a:t>
            </a:r>
          </a:p>
        </p:txBody>
      </p:sp>
      <p:sp>
        <p:nvSpPr>
          <p:cNvPr id="9" name="TextBox 9"/>
          <p:cNvSpPr txBox="1"/>
          <p:nvPr/>
        </p:nvSpPr>
        <p:spPr>
          <a:xfrm>
            <a:off x="9255981" y="2185404"/>
            <a:ext cx="5094487" cy="635544"/>
          </a:xfrm>
          <a:prstGeom prst="rect">
            <a:avLst/>
          </a:prstGeom>
        </p:spPr>
        <p:txBody>
          <a:bodyPr lIns="0" tIns="0" rIns="0" bIns="0" rtlCol="0" anchor="t">
            <a:spAutoFit/>
          </a:bodyPr>
          <a:lstStyle/>
          <a:p>
            <a:pPr algn="l">
              <a:lnSpc>
                <a:spcPts val="5070"/>
              </a:lnSpc>
            </a:pPr>
            <a:r>
              <a:rPr lang="en-US" sz="3621" dirty="0">
                <a:solidFill>
                  <a:srgbClr val="202020"/>
                </a:solidFill>
                <a:latin typeface="Poppins Ultra-Bold"/>
              </a:rPr>
              <a:t>Primo </a:t>
            </a:r>
            <a:r>
              <a:rPr lang="en-US" sz="3621" dirty="0" err="1">
                <a:solidFill>
                  <a:srgbClr val="202020"/>
                </a:solidFill>
                <a:latin typeface="Poppins Ultra-Bold"/>
              </a:rPr>
              <a:t>Obiettivo</a:t>
            </a:r>
            <a:endParaRPr lang="en-US" sz="3621" dirty="0">
              <a:solidFill>
                <a:srgbClr val="202020"/>
              </a:solidFill>
              <a:latin typeface="Poppins Ultra-Bold"/>
            </a:endParaRPr>
          </a:p>
        </p:txBody>
      </p:sp>
      <p:sp>
        <p:nvSpPr>
          <p:cNvPr id="10" name="TextBox 10"/>
          <p:cNvSpPr txBox="1"/>
          <p:nvPr/>
        </p:nvSpPr>
        <p:spPr>
          <a:xfrm>
            <a:off x="9255981" y="4774352"/>
            <a:ext cx="5094487" cy="635544"/>
          </a:xfrm>
          <a:prstGeom prst="rect">
            <a:avLst/>
          </a:prstGeom>
        </p:spPr>
        <p:txBody>
          <a:bodyPr lIns="0" tIns="0" rIns="0" bIns="0" rtlCol="0" anchor="t">
            <a:spAutoFit/>
          </a:bodyPr>
          <a:lstStyle/>
          <a:p>
            <a:pPr algn="l">
              <a:lnSpc>
                <a:spcPts val="5070"/>
              </a:lnSpc>
            </a:pPr>
            <a:r>
              <a:rPr lang="en-US" sz="3621">
                <a:solidFill>
                  <a:srgbClr val="202020"/>
                </a:solidFill>
                <a:latin typeface="Poppins Ultra-Bold"/>
              </a:rPr>
              <a:t>Secondo obiettivo</a:t>
            </a:r>
          </a:p>
        </p:txBody>
      </p:sp>
      <p:sp>
        <p:nvSpPr>
          <p:cNvPr id="11" name="TextBox 11"/>
          <p:cNvSpPr txBox="1"/>
          <p:nvPr/>
        </p:nvSpPr>
        <p:spPr>
          <a:xfrm>
            <a:off x="9255981" y="3011649"/>
            <a:ext cx="8354966" cy="1497699"/>
          </a:xfrm>
          <a:prstGeom prst="rect">
            <a:avLst/>
          </a:prstGeom>
        </p:spPr>
        <p:txBody>
          <a:bodyPr lIns="0" tIns="0" rIns="0" bIns="0" rtlCol="0" anchor="t">
            <a:spAutoFit/>
          </a:bodyPr>
          <a:lstStyle/>
          <a:p>
            <a:pPr algn="just">
              <a:lnSpc>
                <a:spcPts val="2957"/>
              </a:lnSpc>
            </a:pPr>
            <a:r>
              <a:rPr lang="en-US" sz="2112" dirty="0" err="1">
                <a:solidFill>
                  <a:srgbClr val="202020"/>
                </a:solidFill>
                <a:latin typeface="Poppins"/>
              </a:rPr>
              <a:t>Creazione</a:t>
            </a:r>
            <a:r>
              <a:rPr lang="en-US" sz="2112" dirty="0">
                <a:solidFill>
                  <a:srgbClr val="202020"/>
                </a:solidFill>
                <a:latin typeface="Poppins"/>
              </a:rPr>
              <a:t> di </a:t>
            </a:r>
            <a:r>
              <a:rPr lang="en-US" sz="2112" dirty="0" err="1">
                <a:solidFill>
                  <a:srgbClr val="202020"/>
                </a:solidFill>
                <a:latin typeface="Poppins"/>
              </a:rPr>
              <a:t>modelli</a:t>
            </a:r>
            <a:r>
              <a:rPr lang="en-US" sz="2112" dirty="0">
                <a:solidFill>
                  <a:srgbClr val="202020"/>
                </a:solidFill>
                <a:latin typeface="Poppins"/>
              </a:rPr>
              <a:t> di machine learning in </a:t>
            </a:r>
            <a:r>
              <a:rPr lang="en-US" sz="2112" dirty="0" err="1">
                <a:solidFill>
                  <a:srgbClr val="202020"/>
                </a:solidFill>
                <a:latin typeface="Poppins"/>
              </a:rPr>
              <a:t>grado</a:t>
            </a:r>
            <a:r>
              <a:rPr lang="en-US" sz="2112" dirty="0">
                <a:solidFill>
                  <a:srgbClr val="202020"/>
                </a:solidFill>
                <a:latin typeface="Poppins"/>
              </a:rPr>
              <a:t> di </a:t>
            </a:r>
            <a:r>
              <a:rPr lang="en-US" sz="2112" dirty="0" err="1">
                <a:solidFill>
                  <a:srgbClr val="202020"/>
                </a:solidFill>
                <a:latin typeface="Poppins"/>
              </a:rPr>
              <a:t>discriminare</a:t>
            </a:r>
            <a:r>
              <a:rPr lang="en-US" sz="2112" dirty="0">
                <a:solidFill>
                  <a:srgbClr val="202020"/>
                </a:solidFill>
                <a:latin typeface="Poppins"/>
              </a:rPr>
              <a:t> </a:t>
            </a:r>
            <a:r>
              <a:rPr lang="en-US" sz="2112" dirty="0" err="1">
                <a:solidFill>
                  <a:srgbClr val="202020"/>
                </a:solidFill>
                <a:latin typeface="Poppins"/>
              </a:rPr>
              <a:t>gli</a:t>
            </a:r>
            <a:r>
              <a:rPr lang="en-US" sz="2112" dirty="0">
                <a:solidFill>
                  <a:srgbClr val="202020"/>
                </a:solidFill>
                <a:latin typeface="Poppins"/>
              </a:rPr>
              <a:t> </a:t>
            </a:r>
            <a:r>
              <a:rPr lang="en-US" sz="2112" dirty="0" err="1">
                <a:solidFill>
                  <a:srgbClr val="202020"/>
                </a:solidFill>
                <a:latin typeface="Poppins"/>
              </a:rPr>
              <a:t>utenti</a:t>
            </a:r>
            <a:r>
              <a:rPr lang="en-US" sz="2112" dirty="0">
                <a:solidFill>
                  <a:srgbClr val="202020"/>
                </a:solidFill>
                <a:latin typeface="Poppins"/>
              </a:rPr>
              <a:t> </a:t>
            </a:r>
            <a:r>
              <a:rPr lang="en-US" sz="2112" dirty="0" err="1">
                <a:solidFill>
                  <a:srgbClr val="202020"/>
                </a:solidFill>
                <a:latin typeface="Poppins"/>
              </a:rPr>
              <a:t>sulla</a:t>
            </a:r>
            <a:r>
              <a:rPr lang="en-US" sz="2112" dirty="0">
                <a:solidFill>
                  <a:srgbClr val="202020"/>
                </a:solidFill>
                <a:latin typeface="Poppins"/>
              </a:rPr>
              <a:t> base di </a:t>
            </a:r>
            <a:r>
              <a:rPr lang="en-US" sz="2112" dirty="0" err="1">
                <a:solidFill>
                  <a:srgbClr val="202020"/>
                </a:solidFill>
                <a:latin typeface="Poppins"/>
              </a:rPr>
              <a:t>caratteristiche</a:t>
            </a:r>
            <a:r>
              <a:rPr lang="en-US" sz="2112" dirty="0">
                <a:solidFill>
                  <a:srgbClr val="202020"/>
                </a:solidFill>
                <a:latin typeface="Poppins"/>
              </a:rPr>
              <a:t> </a:t>
            </a:r>
            <a:r>
              <a:rPr lang="en-US" sz="2112" dirty="0" err="1">
                <a:solidFill>
                  <a:srgbClr val="202020"/>
                </a:solidFill>
                <a:latin typeface="Poppins"/>
              </a:rPr>
              <a:t>demografiche</a:t>
            </a:r>
            <a:r>
              <a:rPr lang="en-US" sz="2112" dirty="0">
                <a:solidFill>
                  <a:srgbClr val="202020"/>
                </a:solidFill>
                <a:latin typeface="Poppins"/>
              </a:rPr>
              <a:t>: </a:t>
            </a:r>
            <a:r>
              <a:rPr lang="en-US" sz="2112" dirty="0" err="1">
                <a:solidFill>
                  <a:srgbClr val="202020"/>
                </a:solidFill>
                <a:latin typeface="Poppins"/>
              </a:rPr>
              <a:t>genere</a:t>
            </a:r>
            <a:r>
              <a:rPr lang="en-US" sz="2112" dirty="0">
                <a:solidFill>
                  <a:srgbClr val="202020"/>
                </a:solidFill>
                <a:latin typeface="Poppins"/>
              </a:rPr>
              <a:t>, </a:t>
            </a:r>
            <a:r>
              <a:rPr lang="en-US" sz="2112" dirty="0" err="1">
                <a:solidFill>
                  <a:srgbClr val="202020"/>
                </a:solidFill>
                <a:latin typeface="Poppins"/>
              </a:rPr>
              <a:t>età</a:t>
            </a:r>
            <a:r>
              <a:rPr lang="en-US" sz="2112" dirty="0">
                <a:solidFill>
                  <a:srgbClr val="202020"/>
                </a:solidFill>
                <a:latin typeface="Poppins"/>
              </a:rPr>
              <a:t>, lingua </a:t>
            </a:r>
            <a:r>
              <a:rPr lang="en-US" sz="2112" dirty="0" err="1">
                <a:solidFill>
                  <a:srgbClr val="202020"/>
                </a:solidFill>
                <a:latin typeface="Poppins"/>
              </a:rPr>
              <a:t>parlata</a:t>
            </a:r>
            <a:r>
              <a:rPr lang="en-US" sz="2112" dirty="0">
                <a:solidFill>
                  <a:srgbClr val="202020"/>
                </a:solidFill>
                <a:latin typeface="Poppins"/>
              </a:rPr>
              <a:t>, area </a:t>
            </a:r>
            <a:r>
              <a:rPr lang="en-US" sz="2112" dirty="0" err="1">
                <a:solidFill>
                  <a:srgbClr val="202020"/>
                </a:solidFill>
                <a:latin typeface="Poppins"/>
              </a:rPr>
              <a:t>geografica</a:t>
            </a:r>
            <a:r>
              <a:rPr lang="en-US" sz="2112" dirty="0">
                <a:solidFill>
                  <a:srgbClr val="202020"/>
                </a:solidFill>
                <a:latin typeface="Poppins"/>
              </a:rPr>
              <a:t> di </a:t>
            </a:r>
            <a:r>
              <a:rPr lang="en-US" sz="2112" dirty="0" err="1">
                <a:solidFill>
                  <a:srgbClr val="202020"/>
                </a:solidFill>
                <a:latin typeface="Poppins"/>
              </a:rPr>
              <a:t>provenienza</a:t>
            </a:r>
            <a:r>
              <a:rPr lang="en-US" sz="2112" dirty="0">
                <a:solidFill>
                  <a:srgbClr val="202020"/>
                </a:solidFill>
                <a:latin typeface="Poppins"/>
              </a:rPr>
              <a:t> e aver </a:t>
            </a:r>
            <a:r>
              <a:rPr lang="en-US" sz="2112" dirty="0" err="1">
                <a:solidFill>
                  <a:srgbClr val="202020"/>
                </a:solidFill>
                <a:latin typeface="Poppins"/>
              </a:rPr>
              <a:t>fatto</a:t>
            </a:r>
            <a:r>
              <a:rPr lang="en-US" sz="2112" dirty="0">
                <a:solidFill>
                  <a:srgbClr val="202020"/>
                </a:solidFill>
                <a:latin typeface="Poppins"/>
              </a:rPr>
              <a:t> un </a:t>
            </a:r>
            <a:r>
              <a:rPr lang="en-US" sz="2112" dirty="0" err="1">
                <a:solidFill>
                  <a:srgbClr val="202020"/>
                </a:solidFill>
                <a:latin typeface="Poppins"/>
              </a:rPr>
              <a:t>corso</a:t>
            </a:r>
            <a:r>
              <a:rPr lang="en-US" sz="2112" dirty="0">
                <a:solidFill>
                  <a:srgbClr val="202020"/>
                </a:solidFill>
                <a:latin typeface="Poppins"/>
              </a:rPr>
              <a:t> di </a:t>
            </a:r>
            <a:r>
              <a:rPr lang="en-US" sz="2112" dirty="0" err="1">
                <a:solidFill>
                  <a:srgbClr val="202020"/>
                </a:solidFill>
                <a:latin typeface="Poppins"/>
              </a:rPr>
              <a:t>scrittura</a:t>
            </a:r>
            <a:r>
              <a:rPr lang="en-US" sz="2112" dirty="0">
                <a:solidFill>
                  <a:srgbClr val="202020"/>
                </a:solidFill>
                <a:latin typeface="Poppins"/>
              </a:rPr>
              <a:t>. </a:t>
            </a:r>
          </a:p>
        </p:txBody>
      </p:sp>
      <p:sp>
        <p:nvSpPr>
          <p:cNvPr id="12" name="TextBox 12"/>
          <p:cNvSpPr txBox="1"/>
          <p:nvPr/>
        </p:nvSpPr>
        <p:spPr>
          <a:xfrm>
            <a:off x="9255981" y="5600596"/>
            <a:ext cx="8483247" cy="746278"/>
          </a:xfrm>
          <a:prstGeom prst="rect">
            <a:avLst/>
          </a:prstGeom>
        </p:spPr>
        <p:txBody>
          <a:bodyPr lIns="0" tIns="0" rIns="0" bIns="0" rtlCol="0" anchor="t">
            <a:spAutoFit/>
          </a:bodyPr>
          <a:lstStyle/>
          <a:p>
            <a:pPr algn="just">
              <a:lnSpc>
                <a:spcPts val="2957"/>
              </a:lnSpc>
            </a:pPr>
            <a:r>
              <a:rPr lang="en-US" sz="2112" dirty="0" err="1">
                <a:solidFill>
                  <a:srgbClr val="202020"/>
                </a:solidFill>
                <a:latin typeface="Poppins"/>
              </a:rPr>
              <a:t>Individuazione</a:t>
            </a:r>
            <a:r>
              <a:rPr lang="en-US" sz="2112" dirty="0">
                <a:solidFill>
                  <a:srgbClr val="202020"/>
                </a:solidFill>
                <a:latin typeface="Poppins"/>
              </a:rPr>
              <a:t> </a:t>
            </a:r>
            <a:r>
              <a:rPr lang="en-US" sz="2112" dirty="0" err="1">
                <a:solidFill>
                  <a:srgbClr val="202020"/>
                </a:solidFill>
                <a:latin typeface="Poppins"/>
              </a:rPr>
              <a:t>delle</a:t>
            </a:r>
            <a:r>
              <a:rPr lang="en-US" sz="2112" dirty="0">
                <a:solidFill>
                  <a:srgbClr val="202020"/>
                </a:solidFill>
                <a:latin typeface="Poppins"/>
              </a:rPr>
              <a:t> </a:t>
            </a:r>
            <a:r>
              <a:rPr lang="en-US" sz="2112" dirty="0" err="1">
                <a:solidFill>
                  <a:srgbClr val="202020"/>
                </a:solidFill>
                <a:latin typeface="Poppins"/>
              </a:rPr>
              <a:t>variabili</a:t>
            </a:r>
            <a:r>
              <a:rPr lang="en-US" sz="2112" dirty="0">
                <a:solidFill>
                  <a:srgbClr val="202020"/>
                </a:solidFill>
                <a:latin typeface="Poppins"/>
              </a:rPr>
              <a:t> </a:t>
            </a:r>
            <a:r>
              <a:rPr lang="en-US" sz="2112" dirty="0" err="1">
                <a:solidFill>
                  <a:srgbClr val="202020"/>
                </a:solidFill>
                <a:latin typeface="Poppins"/>
              </a:rPr>
              <a:t>che</a:t>
            </a:r>
            <a:r>
              <a:rPr lang="en-US" sz="2112" dirty="0">
                <a:solidFill>
                  <a:srgbClr val="202020"/>
                </a:solidFill>
                <a:latin typeface="Poppins"/>
              </a:rPr>
              <a:t> </a:t>
            </a:r>
            <a:r>
              <a:rPr lang="en-US" sz="2112" dirty="0" err="1">
                <a:solidFill>
                  <a:srgbClr val="202020"/>
                </a:solidFill>
                <a:latin typeface="Poppins"/>
              </a:rPr>
              <a:t>hanno</a:t>
            </a:r>
            <a:r>
              <a:rPr lang="en-US" sz="2112" dirty="0">
                <a:solidFill>
                  <a:srgbClr val="202020"/>
                </a:solidFill>
                <a:latin typeface="Poppins"/>
              </a:rPr>
              <a:t> </a:t>
            </a:r>
            <a:r>
              <a:rPr lang="en-US" sz="2112" dirty="0" err="1">
                <a:solidFill>
                  <a:srgbClr val="202020"/>
                </a:solidFill>
                <a:latin typeface="Poppins"/>
              </a:rPr>
              <a:t>più</a:t>
            </a:r>
            <a:r>
              <a:rPr lang="en-US" sz="2112" dirty="0">
                <a:solidFill>
                  <a:srgbClr val="202020"/>
                </a:solidFill>
                <a:latin typeface="Poppins"/>
              </a:rPr>
              <a:t> </a:t>
            </a:r>
            <a:r>
              <a:rPr lang="en-US" sz="2112" dirty="0" err="1">
                <a:solidFill>
                  <a:srgbClr val="202020"/>
                </a:solidFill>
                <a:latin typeface="Poppins"/>
              </a:rPr>
              <a:t>effetto</a:t>
            </a:r>
            <a:r>
              <a:rPr lang="en-US" sz="2112" dirty="0">
                <a:solidFill>
                  <a:srgbClr val="202020"/>
                </a:solidFill>
                <a:latin typeface="Poppins"/>
              </a:rPr>
              <a:t> </a:t>
            </a:r>
            <a:r>
              <a:rPr lang="en-US" sz="2112" dirty="0" err="1">
                <a:solidFill>
                  <a:srgbClr val="202020"/>
                </a:solidFill>
                <a:latin typeface="Poppins"/>
              </a:rPr>
              <a:t>sulla</a:t>
            </a:r>
            <a:r>
              <a:rPr lang="en-US" sz="2112" dirty="0">
                <a:solidFill>
                  <a:srgbClr val="202020"/>
                </a:solidFill>
                <a:latin typeface="Poppins"/>
              </a:rPr>
              <a:t> </a:t>
            </a:r>
            <a:r>
              <a:rPr lang="en-US" sz="2112" dirty="0" err="1">
                <a:solidFill>
                  <a:srgbClr val="202020"/>
                </a:solidFill>
                <a:latin typeface="Poppins"/>
              </a:rPr>
              <a:t>previsione</a:t>
            </a:r>
            <a:r>
              <a:rPr lang="en-US" sz="2112" dirty="0">
                <a:solidFill>
                  <a:srgbClr val="202020"/>
                </a:solidFill>
                <a:latin typeface="Poppins"/>
              </a:rPr>
              <a:t> e </a:t>
            </a:r>
            <a:r>
              <a:rPr lang="en-US" sz="2112" dirty="0" err="1">
                <a:solidFill>
                  <a:srgbClr val="202020"/>
                </a:solidFill>
                <a:latin typeface="Poppins"/>
              </a:rPr>
              <a:t>distinzione</a:t>
            </a:r>
            <a:r>
              <a:rPr lang="en-US" sz="2112" dirty="0">
                <a:solidFill>
                  <a:srgbClr val="202020"/>
                </a:solidFill>
                <a:latin typeface="Poppins"/>
              </a:rPr>
              <a:t> </a:t>
            </a:r>
            <a:r>
              <a:rPr lang="en-US" sz="2112" dirty="0" err="1">
                <a:solidFill>
                  <a:srgbClr val="202020"/>
                </a:solidFill>
                <a:latin typeface="Poppins"/>
              </a:rPr>
              <a:t>tra</a:t>
            </a:r>
            <a:r>
              <a:rPr lang="en-US" sz="2112" dirty="0">
                <a:solidFill>
                  <a:srgbClr val="202020"/>
                </a:solidFill>
                <a:latin typeface="Poppins"/>
              </a:rPr>
              <a:t> le </a:t>
            </a:r>
            <a:r>
              <a:rPr lang="en-US" sz="2112" dirty="0" err="1">
                <a:solidFill>
                  <a:srgbClr val="202020"/>
                </a:solidFill>
                <a:latin typeface="Poppins"/>
              </a:rPr>
              <a:t>classi</a:t>
            </a:r>
            <a:r>
              <a:rPr lang="en-US" sz="2112" dirty="0">
                <a:solidFill>
                  <a:srgbClr val="202020"/>
                </a:solidFill>
                <a:latin typeface="Poppins"/>
              </a:rPr>
              <a:t>. </a:t>
            </a:r>
          </a:p>
        </p:txBody>
      </p:sp>
      <p:grpSp>
        <p:nvGrpSpPr>
          <p:cNvPr id="13" name="Group 13"/>
          <p:cNvGrpSpPr/>
          <p:nvPr/>
        </p:nvGrpSpPr>
        <p:grpSpPr>
          <a:xfrm>
            <a:off x="2220224" y="0"/>
            <a:ext cx="16067776" cy="769908"/>
            <a:chOff x="0" y="0"/>
            <a:chExt cx="4231842" cy="202774"/>
          </a:xfrm>
        </p:grpSpPr>
        <p:sp>
          <p:nvSpPr>
            <p:cNvPr id="14" name="Freeform 14"/>
            <p:cNvSpPr/>
            <p:nvPr/>
          </p:nvSpPr>
          <p:spPr>
            <a:xfrm>
              <a:off x="0" y="0"/>
              <a:ext cx="4231842" cy="202774"/>
            </a:xfrm>
            <a:custGeom>
              <a:avLst/>
              <a:gdLst/>
              <a:ahLst/>
              <a:cxnLst/>
              <a:rect l="l" t="t" r="r" b="b"/>
              <a:pathLst>
                <a:path w="4231842" h="202774">
                  <a:moveTo>
                    <a:pt x="0" y="0"/>
                  </a:moveTo>
                  <a:lnTo>
                    <a:pt x="4231842" y="0"/>
                  </a:lnTo>
                  <a:lnTo>
                    <a:pt x="4231842" y="202774"/>
                  </a:lnTo>
                  <a:lnTo>
                    <a:pt x="0" y="202774"/>
                  </a:lnTo>
                  <a:close/>
                </a:path>
              </a:pathLst>
            </a:custGeom>
            <a:solidFill>
              <a:srgbClr val="000000"/>
            </a:solidFill>
          </p:spPr>
          <p:txBody>
            <a:bodyPr/>
            <a:lstStyle/>
            <a:p>
              <a:endParaRPr lang="it-IT"/>
            </a:p>
          </p:txBody>
        </p:sp>
        <p:sp>
          <p:nvSpPr>
            <p:cNvPr id="15" name="TextBox 15"/>
            <p:cNvSpPr txBox="1"/>
            <p:nvPr/>
          </p:nvSpPr>
          <p:spPr>
            <a:xfrm>
              <a:off x="0" y="9525"/>
              <a:ext cx="4231842"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16" name="Group 16"/>
          <p:cNvGrpSpPr/>
          <p:nvPr/>
        </p:nvGrpSpPr>
        <p:grpSpPr>
          <a:xfrm>
            <a:off x="0" y="0"/>
            <a:ext cx="2220224" cy="769908"/>
            <a:chOff x="0" y="0"/>
            <a:chExt cx="584750" cy="202774"/>
          </a:xfrm>
        </p:grpSpPr>
        <p:sp>
          <p:nvSpPr>
            <p:cNvPr id="17" name="Freeform 17"/>
            <p:cNvSpPr/>
            <p:nvPr/>
          </p:nvSpPr>
          <p:spPr>
            <a:xfrm>
              <a:off x="0" y="0"/>
              <a:ext cx="584750" cy="202774"/>
            </a:xfrm>
            <a:custGeom>
              <a:avLst/>
              <a:gdLst/>
              <a:ahLst/>
              <a:cxnLst/>
              <a:rect l="l" t="t" r="r" b="b"/>
              <a:pathLst>
                <a:path w="584750" h="202774">
                  <a:moveTo>
                    <a:pt x="0" y="0"/>
                  </a:moveTo>
                  <a:lnTo>
                    <a:pt x="584750" y="0"/>
                  </a:lnTo>
                  <a:lnTo>
                    <a:pt x="584750" y="202774"/>
                  </a:lnTo>
                  <a:lnTo>
                    <a:pt x="0" y="202774"/>
                  </a:lnTo>
                  <a:close/>
                </a:path>
              </a:pathLst>
            </a:custGeom>
            <a:solidFill>
              <a:srgbClr val="A97658"/>
            </a:solidFill>
          </p:spPr>
          <p:txBody>
            <a:bodyPr/>
            <a:lstStyle/>
            <a:p>
              <a:endParaRPr lang="it-IT"/>
            </a:p>
          </p:txBody>
        </p:sp>
        <p:sp>
          <p:nvSpPr>
            <p:cNvPr id="18" name="TextBox 18"/>
            <p:cNvSpPr txBox="1"/>
            <p:nvPr/>
          </p:nvSpPr>
          <p:spPr>
            <a:xfrm>
              <a:off x="0" y="-57150"/>
              <a:ext cx="584750" cy="259924"/>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0" name="TextBox 20"/>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1" name="TextBox 21"/>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2" name="TextBox 22"/>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3" name="TextBox 23"/>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4" name="TextBox 24"/>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5" name="TextBox 25"/>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685" y="-55807"/>
            <a:ext cx="798029" cy="10398613"/>
            <a:chOff x="0" y="0"/>
            <a:chExt cx="210180" cy="2738729"/>
          </a:xfrm>
        </p:grpSpPr>
        <p:sp>
          <p:nvSpPr>
            <p:cNvPr id="3" name="Freeform 3"/>
            <p:cNvSpPr/>
            <p:nvPr/>
          </p:nvSpPr>
          <p:spPr>
            <a:xfrm>
              <a:off x="0" y="0"/>
              <a:ext cx="210180" cy="2738729"/>
            </a:xfrm>
            <a:custGeom>
              <a:avLst/>
              <a:gdLst/>
              <a:ahLst/>
              <a:cxnLst/>
              <a:rect l="l" t="t" r="r" b="b"/>
              <a:pathLst>
                <a:path w="210180" h="2738729">
                  <a:moveTo>
                    <a:pt x="0" y="0"/>
                  </a:moveTo>
                  <a:lnTo>
                    <a:pt x="210180" y="0"/>
                  </a:lnTo>
                  <a:lnTo>
                    <a:pt x="210180" y="2738729"/>
                  </a:lnTo>
                  <a:lnTo>
                    <a:pt x="0" y="2738729"/>
                  </a:lnTo>
                  <a:close/>
                </a:path>
              </a:pathLst>
            </a:custGeom>
            <a:solidFill>
              <a:srgbClr val="624C3D"/>
            </a:solidFill>
          </p:spPr>
          <p:txBody>
            <a:bodyPr/>
            <a:lstStyle/>
            <a:p>
              <a:endParaRPr lang="it-IT"/>
            </a:p>
          </p:txBody>
        </p:sp>
        <p:sp>
          <p:nvSpPr>
            <p:cNvPr id="4" name="TextBox 4"/>
            <p:cNvSpPr txBox="1"/>
            <p:nvPr/>
          </p:nvSpPr>
          <p:spPr>
            <a:xfrm>
              <a:off x="0" y="-66675"/>
              <a:ext cx="210180" cy="2805404"/>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0" y="0"/>
            <a:ext cx="18288000" cy="769908"/>
            <a:chOff x="0" y="0"/>
            <a:chExt cx="4816593" cy="202774"/>
          </a:xfrm>
        </p:grpSpPr>
        <p:sp>
          <p:nvSpPr>
            <p:cNvPr id="6" name="Freeform 6"/>
            <p:cNvSpPr/>
            <p:nvPr/>
          </p:nvSpPr>
          <p:spPr>
            <a:xfrm>
              <a:off x="0" y="0"/>
              <a:ext cx="4816592" cy="202774"/>
            </a:xfrm>
            <a:custGeom>
              <a:avLst/>
              <a:gdLst/>
              <a:ahLst/>
              <a:cxnLst/>
              <a:rect l="l" t="t" r="r" b="b"/>
              <a:pathLst>
                <a:path w="4816592" h="202774">
                  <a:moveTo>
                    <a:pt x="0" y="0"/>
                  </a:moveTo>
                  <a:lnTo>
                    <a:pt x="4816592" y="0"/>
                  </a:lnTo>
                  <a:lnTo>
                    <a:pt x="4816592" y="202774"/>
                  </a:lnTo>
                  <a:lnTo>
                    <a:pt x="0" y="202774"/>
                  </a:lnTo>
                  <a:close/>
                </a:path>
              </a:pathLst>
            </a:custGeom>
            <a:solidFill>
              <a:srgbClr val="000000"/>
            </a:solidFill>
          </p:spPr>
          <p:txBody>
            <a:bodyPr/>
            <a:lstStyle/>
            <a:p>
              <a:endParaRPr lang="it-IT"/>
            </a:p>
          </p:txBody>
        </p:sp>
        <p:sp>
          <p:nvSpPr>
            <p:cNvPr id="7" name="TextBox 7"/>
            <p:cNvSpPr txBox="1"/>
            <p:nvPr/>
          </p:nvSpPr>
          <p:spPr>
            <a:xfrm>
              <a:off x="0" y="9525"/>
              <a:ext cx="4816593" cy="193249"/>
            </a:xfrm>
            <a:prstGeom prst="rect">
              <a:avLst/>
            </a:prstGeom>
          </p:spPr>
          <p:txBody>
            <a:bodyPr lIns="50800" tIns="50800" rIns="50800" bIns="50800" rtlCol="0" anchor="ctr"/>
            <a:lstStyle/>
            <a:p>
              <a:pPr marL="0" lvl="0" indent="0" algn="ctr">
                <a:lnSpc>
                  <a:spcPts val="1600"/>
                </a:lnSpc>
                <a:spcBef>
                  <a:spcPct val="0"/>
                </a:spcBef>
              </a:pPr>
              <a:endParaRPr/>
            </a:p>
          </p:txBody>
        </p:sp>
      </p:grpSp>
      <p:grpSp>
        <p:nvGrpSpPr>
          <p:cNvPr id="8" name="Group 8"/>
          <p:cNvGrpSpPr/>
          <p:nvPr/>
        </p:nvGrpSpPr>
        <p:grpSpPr>
          <a:xfrm>
            <a:off x="2534105" y="-2097"/>
            <a:ext cx="3117064" cy="769908"/>
            <a:chOff x="0" y="0"/>
            <a:chExt cx="820955" cy="202774"/>
          </a:xfrm>
        </p:grpSpPr>
        <p:sp>
          <p:nvSpPr>
            <p:cNvPr id="9" name="Freeform 9"/>
            <p:cNvSpPr/>
            <p:nvPr/>
          </p:nvSpPr>
          <p:spPr>
            <a:xfrm>
              <a:off x="0" y="0"/>
              <a:ext cx="820955" cy="202774"/>
            </a:xfrm>
            <a:custGeom>
              <a:avLst/>
              <a:gdLst/>
              <a:ahLst/>
              <a:cxnLst/>
              <a:rect l="l" t="t" r="r" b="b"/>
              <a:pathLst>
                <a:path w="820955" h="202774">
                  <a:moveTo>
                    <a:pt x="0" y="0"/>
                  </a:moveTo>
                  <a:lnTo>
                    <a:pt x="820955" y="0"/>
                  </a:lnTo>
                  <a:lnTo>
                    <a:pt x="820955" y="202774"/>
                  </a:lnTo>
                  <a:lnTo>
                    <a:pt x="0" y="202774"/>
                  </a:lnTo>
                  <a:close/>
                </a:path>
              </a:pathLst>
            </a:custGeom>
            <a:solidFill>
              <a:srgbClr val="A97658"/>
            </a:solidFill>
          </p:spPr>
          <p:txBody>
            <a:bodyPr/>
            <a:lstStyle/>
            <a:p>
              <a:endParaRPr lang="it-IT"/>
            </a:p>
          </p:txBody>
        </p:sp>
        <p:sp>
          <p:nvSpPr>
            <p:cNvPr id="10" name="TextBox 10"/>
            <p:cNvSpPr txBox="1"/>
            <p:nvPr/>
          </p:nvSpPr>
          <p:spPr>
            <a:xfrm>
              <a:off x="0" y="-57150"/>
              <a:ext cx="820955" cy="259924"/>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655181" y="8340484"/>
            <a:ext cx="8020354" cy="8020354"/>
          </a:xfrm>
          <a:custGeom>
            <a:avLst/>
            <a:gdLst/>
            <a:ahLst/>
            <a:cxnLst/>
            <a:rect l="l" t="t" r="r" b="b"/>
            <a:pathLst>
              <a:path w="8020354" h="8020354">
                <a:moveTo>
                  <a:pt x="0" y="0"/>
                </a:moveTo>
                <a:lnTo>
                  <a:pt x="8020354" y="0"/>
                </a:lnTo>
                <a:lnTo>
                  <a:pt x="8020354" y="8020354"/>
                </a:lnTo>
                <a:lnTo>
                  <a:pt x="0" y="8020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12" name="Group 12"/>
          <p:cNvGrpSpPr/>
          <p:nvPr/>
        </p:nvGrpSpPr>
        <p:grpSpPr>
          <a:xfrm>
            <a:off x="6300204" y="8544135"/>
            <a:ext cx="1414461" cy="14144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5" name="Freeform 15"/>
          <p:cNvSpPr/>
          <p:nvPr/>
        </p:nvSpPr>
        <p:spPr>
          <a:xfrm>
            <a:off x="6599842" y="8829362"/>
            <a:ext cx="900600" cy="898349"/>
          </a:xfrm>
          <a:custGeom>
            <a:avLst/>
            <a:gdLst/>
            <a:ahLst/>
            <a:cxnLst/>
            <a:rect l="l" t="t" r="r" b="b"/>
            <a:pathLst>
              <a:path w="900600" h="898349">
                <a:moveTo>
                  <a:pt x="0" y="0"/>
                </a:moveTo>
                <a:lnTo>
                  <a:pt x="900601" y="0"/>
                </a:lnTo>
                <a:lnTo>
                  <a:pt x="900601" y="898349"/>
                </a:lnTo>
                <a:lnTo>
                  <a:pt x="0" y="8983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16" name="Group 16"/>
          <p:cNvGrpSpPr/>
          <p:nvPr/>
        </p:nvGrpSpPr>
        <p:grpSpPr>
          <a:xfrm>
            <a:off x="6880007" y="2974528"/>
            <a:ext cx="4572767" cy="728628"/>
            <a:chOff x="0" y="0"/>
            <a:chExt cx="1204350" cy="191902"/>
          </a:xfrm>
        </p:grpSpPr>
        <p:sp>
          <p:nvSpPr>
            <p:cNvPr id="17" name="Freeform 17"/>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18" name="TextBox 18"/>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393213" y="1176810"/>
            <a:ext cx="9886192" cy="1207168"/>
          </a:xfrm>
          <a:prstGeom prst="rect">
            <a:avLst/>
          </a:prstGeom>
        </p:spPr>
        <p:txBody>
          <a:bodyPr lIns="0" tIns="0" rIns="0" bIns="0" rtlCol="0" anchor="t">
            <a:spAutoFit/>
          </a:bodyPr>
          <a:lstStyle/>
          <a:p>
            <a:pPr algn="l">
              <a:lnSpc>
                <a:spcPts val="9100"/>
              </a:lnSpc>
            </a:pPr>
            <a:r>
              <a:rPr lang="en-US" sz="8505">
                <a:solidFill>
                  <a:srgbClr val="202020"/>
                </a:solidFill>
                <a:latin typeface="Object Sans Heavy"/>
              </a:rPr>
              <a:t>METODOLOGIA</a:t>
            </a:r>
          </a:p>
        </p:txBody>
      </p:sp>
      <p:sp>
        <p:nvSpPr>
          <p:cNvPr id="20" name="TextBox 20"/>
          <p:cNvSpPr txBox="1"/>
          <p:nvPr/>
        </p:nvSpPr>
        <p:spPr>
          <a:xfrm>
            <a:off x="7277791" y="3045129"/>
            <a:ext cx="4101914"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DATA COLLECTION</a:t>
            </a:r>
          </a:p>
        </p:txBody>
      </p:sp>
      <p:sp>
        <p:nvSpPr>
          <p:cNvPr id="21" name="TextBox 21"/>
          <p:cNvSpPr txBox="1"/>
          <p:nvPr/>
        </p:nvSpPr>
        <p:spPr>
          <a:xfrm>
            <a:off x="6880007" y="3701448"/>
            <a:ext cx="4499697" cy="2375712"/>
          </a:xfrm>
          <a:prstGeom prst="rect">
            <a:avLst/>
          </a:prstGeom>
        </p:spPr>
        <p:txBody>
          <a:bodyPr lIns="0" tIns="0" rIns="0" bIns="0" rtlCol="0" anchor="t">
            <a:spAutoFit/>
          </a:bodyPr>
          <a:lstStyle/>
          <a:p>
            <a:pPr algn="just">
              <a:lnSpc>
                <a:spcPts val="2381"/>
              </a:lnSpc>
            </a:pPr>
            <a:r>
              <a:rPr lang="en-US" sz="1700">
                <a:solidFill>
                  <a:srgbClr val="202020"/>
                </a:solidFill>
                <a:latin typeface="Poppins"/>
              </a:rPr>
              <a:t>Nella prima fase, il dataset utilizzato e la procedura di data collection, richiede l’installazione di keylogger sui computer dei partecipanti, i quali eseguendo dei task producono dei file utili all’analisi. In ciascun file sono registrate le azioni svolte sulla tastiera.</a:t>
            </a:r>
          </a:p>
          <a:p>
            <a:pPr algn="just">
              <a:lnSpc>
                <a:spcPts val="2381"/>
              </a:lnSpc>
            </a:pPr>
            <a:endParaRPr lang="en-US" sz="1700">
              <a:solidFill>
                <a:srgbClr val="202020"/>
              </a:solidFill>
              <a:latin typeface="Poppins"/>
            </a:endParaRPr>
          </a:p>
        </p:txBody>
      </p:sp>
      <p:sp>
        <p:nvSpPr>
          <p:cNvPr id="22" name="TextBox 22"/>
          <p:cNvSpPr txBox="1"/>
          <p:nvPr/>
        </p:nvSpPr>
        <p:spPr>
          <a:xfrm>
            <a:off x="-324578"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INTRODUZIONE</a:t>
            </a:r>
          </a:p>
        </p:txBody>
      </p:sp>
      <p:sp>
        <p:nvSpPr>
          <p:cNvPr id="23" name="TextBox 23"/>
          <p:cNvSpPr txBox="1"/>
          <p:nvPr/>
        </p:nvSpPr>
        <p:spPr>
          <a:xfrm>
            <a:off x="2665301"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METODOLOGIA</a:t>
            </a:r>
          </a:p>
        </p:txBody>
      </p:sp>
      <p:sp>
        <p:nvSpPr>
          <p:cNvPr id="24" name="TextBox 24"/>
          <p:cNvSpPr txBox="1"/>
          <p:nvPr/>
        </p:nvSpPr>
        <p:spPr>
          <a:xfrm>
            <a:off x="5860719"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DATASET</a:t>
            </a:r>
          </a:p>
        </p:txBody>
      </p:sp>
      <p:sp>
        <p:nvSpPr>
          <p:cNvPr id="25" name="TextBox 25"/>
          <p:cNvSpPr txBox="1"/>
          <p:nvPr/>
        </p:nvSpPr>
        <p:spPr>
          <a:xfrm>
            <a:off x="8462895" y="272076"/>
            <a:ext cx="2989879" cy="231086"/>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EDA</a:t>
            </a:r>
          </a:p>
        </p:txBody>
      </p:sp>
      <p:sp>
        <p:nvSpPr>
          <p:cNvPr id="26" name="TextBox 26"/>
          <p:cNvSpPr txBox="1"/>
          <p:nvPr/>
        </p:nvSpPr>
        <p:spPr>
          <a:xfrm>
            <a:off x="11114912" y="174188"/>
            <a:ext cx="2989879" cy="431057"/>
          </a:xfrm>
          <a:prstGeom prst="rect">
            <a:avLst/>
          </a:prstGeom>
        </p:spPr>
        <p:txBody>
          <a:bodyPr lIns="0" tIns="0" rIns="0" bIns="0" rtlCol="0" anchor="t">
            <a:spAutoFit/>
          </a:bodyPr>
          <a:lstStyle/>
          <a:p>
            <a:pPr algn="ctr">
              <a:lnSpc>
                <a:spcPts val="1600"/>
              </a:lnSpc>
            </a:pPr>
            <a:r>
              <a:rPr lang="en-US" sz="1600">
                <a:solidFill>
                  <a:srgbClr val="F9F9F9"/>
                </a:solidFill>
                <a:latin typeface="Helios Extended Bold"/>
              </a:rPr>
              <a:t>PROTOCOLLO SPERIMENTALE</a:t>
            </a:r>
          </a:p>
        </p:txBody>
      </p:sp>
      <p:sp>
        <p:nvSpPr>
          <p:cNvPr id="27" name="TextBox 27"/>
          <p:cNvSpPr txBox="1"/>
          <p:nvPr/>
        </p:nvSpPr>
        <p:spPr>
          <a:xfrm>
            <a:off x="14314341" y="274173"/>
            <a:ext cx="1247721" cy="231086"/>
          </a:xfrm>
          <a:prstGeom prst="rect">
            <a:avLst/>
          </a:prstGeom>
        </p:spPr>
        <p:txBody>
          <a:bodyPr lIns="0" tIns="0" rIns="0" bIns="0" rtlCol="0" anchor="t">
            <a:spAutoFit/>
          </a:bodyPr>
          <a:lstStyle/>
          <a:p>
            <a:pPr marL="0" lvl="0" indent="0" algn="ctr">
              <a:lnSpc>
                <a:spcPts val="1600"/>
              </a:lnSpc>
              <a:spcBef>
                <a:spcPct val="0"/>
              </a:spcBef>
            </a:pPr>
            <a:r>
              <a:rPr lang="en-US" sz="1600" u="none" strike="noStrike">
                <a:solidFill>
                  <a:srgbClr val="F9F9F9"/>
                </a:solidFill>
                <a:latin typeface="Helios Extended Bold"/>
              </a:rPr>
              <a:t>RISULTATI</a:t>
            </a:r>
          </a:p>
        </p:txBody>
      </p:sp>
      <p:sp>
        <p:nvSpPr>
          <p:cNvPr id="28" name="TextBox 28"/>
          <p:cNvSpPr txBox="1"/>
          <p:nvPr/>
        </p:nvSpPr>
        <p:spPr>
          <a:xfrm>
            <a:off x="16369105" y="274173"/>
            <a:ext cx="1780390" cy="231086"/>
          </a:xfrm>
          <a:prstGeom prst="rect">
            <a:avLst/>
          </a:prstGeom>
        </p:spPr>
        <p:txBody>
          <a:bodyPr lIns="0" tIns="0" rIns="0" bIns="0" rtlCol="0" anchor="t">
            <a:spAutoFit/>
          </a:bodyPr>
          <a:lstStyle/>
          <a:p>
            <a:pPr marL="0" lvl="0" indent="0" algn="ctr">
              <a:lnSpc>
                <a:spcPts val="1600"/>
              </a:lnSpc>
              <a:spcBef>
                <a:spcPct val="0"/>
              </a:spcBef>
            </a:pPr>
            <a:r>
              <a:rPr lang="en-US" sz="1600">
                <a:solidFill>
                  <a:srgbClr val="F9F9F9"/>
                </a:solidFill>
                <a:latin typeface="Helios Extended Bold"/>
              </a:rPr>
              <a:t>CONCLUSIONI</a:t>
            </a:r>
          </a:p>
        </p:txBody>
      </p:sp>
      <p:grpSp>
        <p:nvGrpSpPr>
          <p:cNvPr id="39" name="Group 16">
            <a:extLst>
              <a:ext uri="{FF2B5EF4-FFF2-40B4-BE49-F238E27FC236}">
                <a16:creationId xmlns:a16="http://schemas.microsoft.com/office/drawing/2014/main" id="{0A5E95A0-89D7-786A-C975-3BC03A18BD52}"/>
              </a:ext>
            </a:extLst>
          </p:cNvPr>
          <p:cNvGrpSpPr/>
          <p:nvPr/>
        </p:nvGrpSpPr>
        <p:grpSpPr>
          <a:xfrm>
            <a:off x="-5457506" y="2648313"/>
            <a:ext cx="4572767" cy="728628"/>
            <a:chOff x="0" y="0"/>
            <a:chExt cx="1204350" cy="191902"/>
          </a:xfrm>
        </p:grpSpPr>
        <p:sp>
          <p:nvSpPr>
            <p:cNvPr id="40" name="Freeform 17">
              <a:extLst>
                <a:ext uri="{FF2B5EF4-FFF2-40B4-BE49-F238E27FC236}">
                  <a16:creationId xmlns:a16="http://schemas.microsoft.com/office/drawing/2014/main" id="{931F4C6D-4DC0-9A8B-1F6E-7D730B0533CF}"/>
                </a:ext>
              </a:extLst>
            </p:cNvPr>
            <p:cNvSpPr/>
            <p:nvPr/>
          </p:nvSpPr>
          <p:spPr>
            <a:xfrm>
              <a:off x="0" y="0"/>
              <a:ext cx="1204350" cy="191902"/>
            </a:xfrm>
            <a:custGeom>
              <a:avLst/>
              <a:gdLst/>
              <a:ahLst/>
              <a:cxnLst/>
              <a:rect l="l" t="t" r="r" b="b"/>
              <a:pathLst>
                <a:path w="1204350" h="191902">
                  <a:moveTo>
                    <a:pt x="0" y="0"/>
                  </a:moveTo>
                  <a:lnTo>
                    <a:pt x="1204350" y="0"/>
                  </a:lnTo>
                  <a:lnTo>
                    <a:pt x="1204350" y="191902"/>
                  </a:lnTo>
                  <a:lnTo>
                    <a:pt x="0" y="191902"/>
                  </a:lnTo>
                  <a:close/>
                </a:path>
              </a:pathLst>
            </a:custGeom>
            <a:solidFill>
              <a:srgbClr val="624C3D"/>
            </a:solidFill>
          </p:spPr>
          <p:txBody>
            <a:bodyPr/>
            <a:lstStyle/>
            <a:p>
              <a:endParaRPr lang="it-IT"/>
            </a:p>
          </p:txBody>
        </p:sp>
        <p:sp>
          <p:nvSpPr>
            <p:cNvPr id="41" name="TextBox 18">
              <a:extLst>
                <a:ext uri="{FF2B5EF4-FFF2-40B4-BE49-F238E27FC236}">
                  <a16:creationId xmlns:a16="http://schemas.microsoft.com/office/drawing/2014/main" id="{88622AC3-C3B5-5A3E-36DD-CA4E72BD0CF2}"/>
                </a:ext>
              </a:extLst>
            </p:cNvPr>
            <p:cNvSpPr txBox="1"/>
            <p:nvPr/>
          </p:nvSpPr>
          <p:spPr>
            <a:xfrm>
              <a:off x="0" y="-57150"/>
              <a:ext cx="1204350" cy="249052"/>
            </a:xfrm>
            <a:prstGeom prst="rect">
              <a:avLst/>
            </a:prstGeom>
          </p:spPr>
          <p:txBody>
            <a:bodyPr lIns="50800" tIns="50800" rIns="50800" bIns="50800" rtlCol="0" anchor="ctr"/>
            <a:lstStyle/>
            <a:p>
              <a:pPr algn="ctr">
                <a:lnSpc>
                  <a:spcPts val="2659"/>
                </a:lnSpc>
              </a:pPr>
              <a:endParaRPr/>
            </a:p>
          </p:txBody>
        </p:sp>
      </p:grpSp>
      <p:sp>
        <p:nvSpPr>
          <p:cNvPr id="42" name="TextBox 34">
            <a:extLst>
              <a:ext uri="{FF2B5EF4-FFF2-40B4-BE49-F238E27FC236}">
                <a16:creationId xmlns:a16="http://schemas.microsoft.com/office/drawing/2014/main" id="{52D178AF-D722-6741-2539-CF05D805CF25}"/>
              </a:ext>
            </a:extLst>
          </p:cNvPr>
          <p:cNvSpPr txBox="1"/>
          <p:nvPr/>
        </p:nvSpPr>
        <p:spPr>
          <a:xfrm>
            <a:off x="-5401131" y="2716325"/>
            <a:ext cx="4516392" cy="516405"/>
          </a:xfrm>
          <a:prstGeom prst="rect">
            <a:avLst/>
          </a:prstGeom>
        </p:spPr>
        <p:txBody>
          <a:bodyPr lIns="0" tIns="0" rIns="0" bIns="0" rtlCol="0" anchor="t">
            <a:spAutoFit/>
          </a:bodyPr>
          <a:lstStyle/>
          <a:p>
            <a:pPr algn="l">
              <a:lnSpc>
                <a:spcPts val="4082"/>
              </a:lnSpc>
            </a:pPr>
            <a:r>
              <a:rPr lang="en-US" sz="2915">
                <a:solidFill>
                  <a:srgbClr val="FFFFFF"/>
                </a:solidFill>
                <a:latin typeface="Poppins Ultra-Bold"/>
              </a:rPr>
              <a:t>FEATURES EXTRACTION</a:t>
            </a:r>
          </a:p>
        </p:txBody>
      </p:sp>
      <p:sp>
        <p:nvSpPr>
          <p:cNvPr id="43" name="TextBox 37">
            <a:extLst>
              <a:ext uri="{FF2B5EF4-FFF2-40B4-BE49-F238E27FC236}">
                <a16:creationId xmlns:a16="http://schemas.microsoft.com/office/drawing/2014/main" id="{D9C1B841-01B4-F84A-1AF2-00537FF83E8D}"/>
              </a:ext>
            </a:extLst>
          </p:cNvPr>
          <p:cNvSpPr txBox="1"/>
          <p:nvPr/>
        </p:nvSpPr>
        <p:spPr>
          <a:xfrm>
            <a:off x="-5449321" y="3375233"/>
            <a:ext cx="4499697" cy="2375712"/>
          </a:xfrm>
          <a:prstGeom prst="rect">
            <a:avLst/>
          </a:prstGeom>
        </p:spPr>
        <p:txBody>
          <a:bodyPr lIns="0" tIns="0" rIns="0" bIns="0" rtlCol="0" anchor="t">
            <a:spAutoFit/>
          </a:bodyPr>
          <a:lstStyle/>
          <a:p>
            <a:pPr marL="0" lvl="0" indent="0" algn="just">
              <a:lnSpc>
                <a:spcPts val="2381"/>
              </a:lnSpc>
              <a:spcBef>
                <a:spcPct val="0"/>
              </a:spcBef>
            </a:pPr>
            <a:r>
              <a:rPr lang="en-US" sz="1700" u="none" strike="noStrike">
                <a:solidFill>
                  <a:srgbClr val="202020"/>
                </a:solidFill>
                <a:latin typeface="Poppins"/>
              </a:rPr>
              <a:t>Nella seconda fase di la features extraction, partendo dai dati di ciascun partecipante, è possibile estrarre delle caratteristiche utili all’implementazione dei modelli di machine learning. Le informazioni di ciascun partecipante vengono aggregate rispetto alle informazioni demografiche. </a:t>
            </a:r>
          </a:p>
        </p:txBody>
      </p:sp>
      <p:grpSp>
        <p:nvGrpSpPr>
          <p:cNvPr id="44" name="Group 22">
            <a:extLst>
              <a:ext uri="{FF2B5EF4-FFF2-40B4-BE49-F238E27FC236}">
                <a16:creationId xmlns:a16="http://schemas.microsoft.com/office/drawing/2014/main" id="{0B8CCE14-BA29-8F9C-ABB2-7F7971D13967}"/>
              </a:ext>
            </a:extLst>
          </p:cNvPr>
          <p:cNvGrpSpPr/>
          <p:nvPr/>
        </p:nvGrpSpPr>
        <p:grpSpPr>
          <a:xfrm>
            <a:off x="5032204" y="11048416"/>
            <a:ext cx="1414461" cy="1414461"/>
            <a:chOff x="0" y="0"/>
            <a:chExt cx="812800" cy="812800"/>
          </a:xfrm>
        </p:grpSpPr>
        <p:sp>
          <p:nvSpPr>
            <p:cNvPr id="45" name="Freeform 23">
              <a:extLst>
                <a:ext uri="{FF2B5EF4-FFF2-40B4-BE49-F238E27FC236}">
                  <a16:creationId xmlns:a16="http://schemas.microsoft.com/office/drawing/2014/main" id="{BFD9C912-E6C0-40E8-EF1E-EE0CD8FCEE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7658"/>
            </a:solidFill>
          </p:spPr>
          <p:txBody>
            <a:bodyPr/>
            <a:lstStyle/>
            <a:p>
              <a:endParaRPr lang="it-IT"/>
            </a:p>
          </p:txBody>
        </p:sp>
        <p:sp>
          <p:nvSpPr>
            <p:cNvPr id="46" name="TextBox 24">
              <a:extLst>
                <a:ext uri="{FF2B5EF4-FFF2-40B4-BE49-F238E27FC236}">
                  <a16:creationId xmlns:a16="http://schemas.microsoft.com/office/drawing/2014/main" id="{D3BC6865-3100-90D2-A7EB-2B4C2CC01D44}"/>
                </a:ext>
              </a:extLst>
            </p:cNvPr>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47" name="Freeform 25">
            <a:extLst>
              <a:ext uri="{FF2B5EF4-FFF2-40B4-BE49-F238E27FC236}">
                <a16:creationId xmlns:a16="http://schemas.microsoft.com/office/drawing/2014/main" id="{96FA76D9-37BB-783C-DC0B-C179A6B057D8}"/>
              </a:ext>
            </a:extLst>
          </p:cNvPr>
          <p:cNvSpPr/>
          <p:nvPr/>
        </p:nvSpPr>
        <p:spPr>
          <a:xfrm>
            <a:off x="5339393" y="11260467"/>
            <a:ext cx="782383" cy="990358"/>
          </a:xfrm>
          <a:custGeom>
            <a:avLst/>
            <a:gdLst/>
            <a:ahLst/>
            <a:cxnLst/>
            <a:rect l="l" t="t" r="r" b="b"/>
            <a:pathLst>
              <a:path w="782383" h="990358">
                <a:moveTo>
                  <a:pt x="0" y="0"/>
                </a:moveTo>
                <a:lnTo>
                  <a:pt x="782383" y="0"/>
                </a:lnTo>
                <a:lnTo>
                  <a:pt x="782383" y="990359"/>
                </a:lnTo>
                <a:lnTo>
                  <a:pt x="0" y="9903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3065</Words>
  <Application>Microsoft Office PowerPoint</Application>
  <PresentationFormat>Personalizzato</PresentationFormat>
  <Paragraphs>295</Paragraphs>
  <Slides>24</Slides>
  <Notes>0</Notes>
  <HiddenSlides>0</HiddenSlides>
  <MMClips>0</MMClips>
  <ScaleCrop>false</ScaleCrop>
  <HeadingPairs>
    <vt:vector size="6" baseType="variant">
      <vt:variant>
        <vt:lpstr>Caratteri utilizzati</vt:lpstr>
      </vt:variant>
      <vt:variant>
        <vt:i4>19</vt:i4>
      </vt:variant>
      <vt:variant>
        <vt:lpstr>Tema</vt:lpstr>
      </vt:variant>
      <vt:variant>
        <vt:i4>1</vt:i4>
      </vt:variant>
      <vt:variant>
        <vt:lpstr>Titoli diapositive</vt:lpstr>
      </vt:variant>
      <vt:variant>
        <vt:i4>24</vt:i4>
      </vt:variant>
    </vt:vector>
  </HeadingPairs>
  <TitlesOfParts>
    <vt:vector size="44" baseType="lpstr">
      <vt:lpstr>Quicksand Medium</vt:lpstr>
      <vt:lpstr>Object Sans Heavy</vt:lpstr>
      <vt:lpstr>Arial</vt:lpstr>
      <vt:lpstr>Canva Sans Bold</vt:lpstr>
      <vt:lpstr>Poppins</vt:lpstr>
      <vt:lpstr>Heebo Bold</vt:lpstr>
      <vt:lpstr>Poppins Heavy</vt:lpstr>
      <vt:lpstr>Barlow</vt:lpstr>
      <vt:lpstr>Calibri</vt:lpstr>
      <vt:lpstr>Raleway</vt:lpstr>
      <vt:lpstr>Object Sans Ultra-Bold</vt:lpstr>
      <vt:lpstr>Object Sans Bold</vt:lpstr>
      <vt:lpstr>Barlow Medium</vt:lpstr>
      <vt:lpstr>Poppins Ultra-Bold</vt:lpstr>
      <vt:lpstr>Poppins Bold</vt:lpstr>
      <vt:lpstr>Barlow Semi-Bold</vt:lpstr>
      <vt:lpstr>Barlow Bold</vt:lpstr>
      <vt:lpstr>Helios Extended Bold</vt:lpstr>
      <vt:lpstr>Oswald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Phone Mockup Sales Marketing Presentation in Blue and White Modern Photocentric Style</dc:title>
  <cp:lastModifiedBy>Gennaro Capaldo</cp:lastModifiedBy>
  <cp:revision>5</cp:revision>
  <dcterms:created xsi:type="dcterms:W3CDTF">2006-08-16T00:00:00Z</dcterms:created>
  <dcterms:modified xsi:type="dcterms:W3CDTF">2024-06-19T12:35:38Z</dcterms:modified>
  <dc:identifier>DAGISWnf8fs</dc:identifier>
</cp:coreProperties>
</file>